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14" r:id="rId1"/>
  </p:sldMasterIdLst>
  <p:notesMasterIdLst>
    <p:notesMasterId r:id="rId36"/>
  </p:notesMasterIdLst>
  <p:sldIdLst>
    <p:sldId id="256" r:id="rId2"/>
    <p:sldId id="259" r:id="rId3"/>
    <p:sldId id="260" r:id="rId4"/>
    <p:sldId id="257" r:id="rId5"/>
    <p:sldId id="292" r:id="rId6"/>
    <p:sldId id="288" r:id="rId7"/>
    <p:sldId id="289" r:id="rId8"/>
    <p:sldId id="290" r:id="rId9"/>
    <p:sldId id="291" r:id="rId10"/>
    <p:sldId id="293" r:id="rId11"/>
    <p:sldId id="261" r:id="rId12"/>
    <p:sldId id="263" r:id="rId13"/>
    <p:sldId id="262" r:id="rId14"/>
    <p:sldId id="266" r:id="rId15"/>
    <p:sldId id="264" r:id="rId16"/>
    <p:sldId id="265" r:id="rId17"/>
    <p:sldId id="267" r:id="rId18"/>
    <p:sldId id="269" r:id="rId19"/>
    <p:sldId id="268" r:id="rId20"/>
    <p:sldId id="270" r:id="rId21"/>
    <p:sldId id="271" r:id="rId22"/>
    <p:sldId id="272" r:id="rId23"/>
    <p:sldId id="273" r:id="rId24"/>
    <p:sldId id="274" r:id="rId25"/>
    <p:sldId id="275" r:id="rId26"/>
    <p:sldId id="277" r:id="rId27"/>
    <p:sldId id="278" r:id="rId28"/>
    <p:sldId id="280" r:id="rId29"/>
    <p:sldId id="283" r:id="rId30"/>
    <p:sldId id="284" r:id="rId31"/>
    <p:sldId id="279" r:id="rId32"/>
    <p:sldId id="285" r:id="rId33"/>
    <p:sldId id="294" r:id="rId34"/>
    <p:sldId id="28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00"/>
    <a:srgbClr val="919A8E"/>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7578" autoAdjust="0"/>
  </p:normalViewPr>
  <p:slideViewPr>
    <p:cSldViewPr snapToGrid="0">
      <p:cViewPr varScale="1">
        <p:scale>
          <a:sx n="85" d="100"/>
          <a:sy n="85" d="100"/>
        </p:scale>
        <p:origin x="936" y="12"/>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1D4CFF-838D-41B3-A70D-B7C77019CD8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86E1EBA5-5A6C-4F3C-8E89-CDAA1F996D66}">
      <dgm:prSet phldrT="[Texte]" custT="1"/>
      <dgm:spPr>
        <a:xfrm>
          <a:off x="413473" y="329443"/>
          <a:ext cx="6726669" cy="435395"/>
        </a:xfrm>
        <a:solidFill>
          <a:sysClr val="window" lastClr="FFFFFF"/>
        </a:solidFill>
        <a:ln w="19050" cap="rnd" cmpd="sng" algn="ctr">
          <a:solidFill>
            <a:sysClr val="window" lastClr="FFFFFF">
              <a:hueOff val="0"/>
              <a:satOff val="0"/>
              <a:lumOff val="0"/>
              <a:alphaOff val="0"/>
            </a:sysClr>
          </a:solidFill>
          <a:prstDash val="solid"/>
        </a:ln>
        <a:effectLst/>
      </dgm:spPr>
      <dgm:t>
        <a:bodyPr/>
        <a:lstStyle/>
        <a:p>
          <a:pPr>
            <a:lnSpc>
              <a:spcPct val="90000"/>
            </a:lnSpc>
            <a:buNone/>
          </a:pPr>
          <a:endParaRPr lang="fr-FR" sz="2400" b="1" dirty="0">
            <a:solidFill>
              <a:schemeClr val="tx1"/>
            </a:solidFill>
            <a:latin typeface="Yu Gothic" panose="020B0400000000000000" pitchFamily="34" charset="-128"/>
            <a:ea typeface="Yu Gothic" panose="020B0400000000000000" pitchFamily="34" charset="-128"/>
          </a:endParaRPr>
        </a:p>
        <a:p>
          <a:pPr>
            <a:lnSpc>
              <a:spcPct val="90000"/>
            </a:lnSpc>
            <a:buNone/>
          </a:pPr>
          <a:r>
            <a:rPr lang="fr-FR" sz="2400" b="1" dirty="0">
              <a:solidFill>
                <a:schemeClr val="tx1"/>
              </a:solidFill>
              <a:latin typeface="Yu Gothic" panose="020B0400000000000000" pitchFamily="34" charset="-128"/>
              <a:ea typeface="Yu Gothic" panose="020B0400000000000000" pitchFamily="34" charset="-128"/>
            </a:rPr>
            <a:t>Problématique et contexte du projet 7</a:t>
          </a:r>
        </a:p>
        <a:p>
          <a:pPr>
            <a:lnSpc>
              <a:spcPct val="90000"/>
            </a:lnSpc>
            <a:buNone/>
          </a:pPr>
          <a:r>
            <a:rPr lang="fr-FR" sz="2400" b="1" dirty="0">
              <a:solidFill>
                <a:schemeClr val="tx1"/>
              </a:solidFill>
              <a:latin typeface="Yu Gothic" panose="020B0400000000000000" pitchFamily="34" charset="-128"/>
              <a:ea typeface="Yu Gothic" panose="020B0400000000000000" pitchFamily="34" charset="-128"/>
            </a:rPr>
            <a:t>						</a:t>
          </a:r>
        </a:p>
        <a:p>
          <a:pPr>
            <a:lnSpc>
              <a:spcPct val="90000"/>
            </a:lnSpc>
            <a:buNone/>
          </a:pPr>
          <a:r>
            <a:rPr lang="fr-FR" sz="2400" b="1" dirty="0">
              <a:solidFill>
                <a:schemeClr val="tx1"/>
              </a:solidFill>
              <a:latin typeface="Yu Gothic" panose="020B0400000000000000" pitchFamily="34" charset="-128"/>
              <a:ea typeface="Yu Gothic" panose="020B0400000000000000" pitchFamily="34" charset="-128"/>
            </a:rPr>
            <a:t>Dashboard</a:t>
          </a:r>
        </a:p>
        <a:p>
          <a:pPr>
            <a:lnSpc>
              <a:spcPct val="90000"/>
            </a:lnSpc>
            <a:buNone/>
          </a:pPr>
          <a:endParaRPr lang="fr-FR" sz="2400" b="1" i="0" u="none" strike="noStrike" baseline="0" dirty="0">
            <a:solidFill>
              <a:schemeClr val="tx1"/>
            </a:solidFill>
            <a:latin typeface="Yu Gothic" panose="020B0400000000000000" pitchFamily="34" charset="-128"/>
            <a:ea typeface="Yu Gothic" panose="020B0400000000000000" pitchFamily="34" charset="-128"/>
            <a:cs typeface="Calibri" panose="020F0502020204030204" pitchFamily="34" charset="0"/>
          </a:endParaRPr>
        </a:p>
        <a:p>
          <a:pPr>
            <a:lnSpc>
              <a:spcPct val="90000"/>
            </a:lnSpc>
            <a:buNone/>
          </a:pPr>
          <a:endParaRPr lang="fr-FR" sz="2400" b="1" i="0" u="none" strike="noStrike" baseline="0" dirty="0">
            <a:solidFill>
              <a:srgbClr val="000000"/>
            </a:solidFill>
            <a:latin typeface="Yu Gothic" panose="020B0400000000000000" pitchFamily="34" charset="-128"/>
            <a:ea typeface="Yu Gothic" panose="020B0400000000000000" pitchFamily="34" charset="-128"/>
            <a:cs typeface="Calibri" panose="020F0502020204030204" pitchFamily="34" charset="0"/>
          </a:endParaRPr>
        </a:p>
        <a:p>
          <a:pPr>
            <a:lnSpc>
              <a:spcPct val="90000"/>
            </a:lnSpc>
            <a:buNone/>
          </a:pPr>
          <a:endParaRPr lang="fr-FR" sz="2400" dirty="0">
            <a:solidFill>
              <a:sysClr val="window" lastClr="FFFFFF"/>
            </a:solidFill>
            <a:latin typeface="Century Gothic" panose="020B0502020202020204"/>
            <a:ea typeface="+mn-ea"/>
            <a:cs typeface="+mn-cs"/>
          </a:endParaRPr>
        </a:p>
      </dgm:t>
    </dgm:pt>
    <dgm:pt modelId="{2ECE6BB6-9CB8-46F0-867B-19BC7C7766DB}" type="parTrans" cxnId="{C1FB347A-FB81-4FCE-BB3B-9E23CB3B481B}">
      <dgm:prSet/>
      <dgm:spPr/>
      <dgm:t>
        <a:bodyPr/>
        <a:lstStyle/>
        <a:p>
          <a:endParaRPr lang="fr-FR"/>
        </a:p>
      </dgm:t>
    </dgm:pt>
    <dgm:pt modelId="{58141040-13F6-4EB3-BAF7-D2C35E078BDD}" type="sibTrans" cxnId="{C1FB347A-FB81-4FCE-BB3B-9E23CB3B481B}">
      <dgm:prSet/>
      <dgm:spPr>
        <a:xfrm>
          <a:off x="-4948603" y="-758266"/>
          <a:ext cx="5893660" cy="5893660"/>
        </a:xfrm>
        <a:prstGeom prst="blockArc">
          <a:avLst>
            <a:gd name="adj1" fmla="val 18900000"/>
            <a:gd name="adj2" fmla="val 2700000"/>
            <a:gd name="adj3" fmla="val 366"/>
          </a:avLst>
        </a:prstGeom>
        <a:noFill/>
        <a:ln w="19050" cap="rnd" cmpd="sng" algn="ctr">
          <a:solidFill>
            <a:srgbClr val="B01513">
              <a:shade val="60000"/>
              <a:hueOff val="0"/>
              <a:satOff val="0"/>
              <a:lumOff val="0"/>
              <a:alphaOff val="0"/>
            </a:srgbClr>
          </a:solidFill>
          <a:prstDash val="solid"/>
        </a:ln>
        <a:effectLst/>
      </dgm:spPr>
      <dgm:t>
        <a:bodyPr/>
        <a:lstStyle/>
        <a:p>
          <a:endParaRPr lang="fr-FR"/>
        </a:p>
      </dgm:t>
    </dgm:pt>
    <dgm:pt modelId="{8EDA89F4-901B-49D0-8697-95375EB56323}">
      <dgm:prSet phldrT="[Texte]" custT="1"/>
      <dgm:spPr>
        <a:xfrm>
          <a:off x="805663" y="1041285"/>
          <a:ext cx="6334479" cy="653134"/>
        </a:xfrm>
        <a:solidFill>
          <a:sysClr val="window" lastClr="FFFFFF"/>
        </a:solidFill>
        <a:ln w="19050" cap="rnd" cmpd="sng" algn="ctr">
          <a:solidFill>
            <a:sysClr val="window" lastClr="FFFFFF">
              <a:hueOff val="0"/>
              <a:satOff val="0"/>
              <a:lumOff val="0"/>
              <a:alphaOff val="0"/>
            </a:sysClr>
          </a:solidFill>
          <a:prstDash val="solid"/>
        </a:ln>
        <a:effectLst/>
      </dgm:spPr>
      <dgm:t>
        <a:bodyPr/>
        <a:lstStyle/>
        <a:p>
          <a:pPr>
            <a:buNone/>
          </a:pPr>
          <a:r>
            <a:rPr lang="fr-FR" sz="2400" b="1" dirty="0">
              <a:solidFill>
                <a:schemeClr val="tx1"/>
              </a:solidFill>
              <a:latin typeface="Yu Gothic" panose="020B0400000000000000" pitchFamily="34" charset="-128"/>
              <a:ea typeface="Yu Gothic" panose="020B0400000000000000" pitchFamily="34" charset="-128"/>
            </a:rPr>
            <a:t>Problématique et contexte du projet 6</a:t>
          </a:r>
          <a:endParaRPr lang="fr-FR" sz="2400" dirty="0">
            <a:solidFill>
              <a:sysClr val="window" lastClr="FFFFFF"/>
            </a:solidFill>
            <a:latin typeface="Yu Gothic" panose="020B0400000000000000" pitchFamily="34" charset="-128"/>
            <a:ea typeface="Yu Gothic" panose="020B0400000000000000" pitchFamily="34" charset="-128"/>
            <a:cs typeface="Calibri" panose="020F0502020204030204" pitchFamily="34" charset="0"/>
          </a:endParaRPr>
        </a:p>
      </dgm:t>
    </dgm:pt>
    <dgm:pt modelId="{488A0BA1-93C2-4A0D-8D04-1D64B1029FB9}" type="parTrans" cxnId="{2F74E694-A17E-4513-86E9-B318BE4BD897}">
      <dgm:prSet/>
      <dgm:spPr/>
      <dgm:t>
        <a:bodyPr/>
        <a:lstStyle/>
        <a:p>
          <a:endParaRPr lang="fr-FR"/>
        </a:p>
      </dgm:t>
    </dgm:pt>
    <dgm:pt modelId="{5C600974-98BE-4ED8-9107-9DA5DB1453D4}" type="sibTrans" cxnId="{2F74E694-A17E-4513-86E9-B318BE4BD897}">
      <dgm:prSet/>
      <dgm:spPr/>
      <dgm:t>
        <a:bodyPr/>
        <a:lstStyle/>
        <a:p>
          <a:endParaRPr lang="fr-FR"/>
        </a:p>
      </dgm:t>
    </dgm:pt>
    <dgm:pt modelId="{79B68CF9-8B96-465A-BC84-5B0843A2199E}">
      <dgm:prSet phldrT="[Texte]" custT="1"/>
      <dgm:spPr>
        <a:xfrm>
          <a:off x="926034" y="1973263"/>
          <a:ext cx="6214108" cy="430600"/>
        </a:xfrm>
        <a:solidFill>
          <a:sysClr val="window" lastClr="FFFFFF"/>
        </a:solidFill>
        <a:ln w="19050" cap="rnd" cmpd="sng" algn="ctr">
          <a:solidFill>
            <a:sysClr val="window" lastClr="FFFFFF">
              <a:hueOff val="0"/>
              <a:satOff val="0"/>
              <a:lumOff val="0"/>
              <a:alphaOff val="0"/>
            </a:sysClr>
          </a:solidFill>
          <a:prstDash val="solid"/>
        </a:ln>
        <a:effectLst/>
      </dgm:spPr>
      <dgm:t>
        <a:bodyPr/>
        <a:lstStyle/>
        <a:p>
          <a:pPr>
            <a:buNone/>
          </a:pPr>
          <a:endParaRPr lang="fr-FR" sz="2400" b="1" i="0" u="none" strike="noStrike" baseline="0" dirty="0">
            <a:solidFill>
              <a:srgbClr val="000000"/>
            </a:solidFill>
            <a:latin typeface="Yu Gothic" panose="020B0400000000000000" pitchFamily="34" charset="-128"/>
            <a:ea typeface="Yu Gothic" panose="020B0400000000000000" pitchFamily="34" charset="-128"/>
            <a:cs typeface="Arial" panose="020B0604020202020204" pitchFamily="34" charset="0"/>
          </a:endParaRPr>
        </a:p>
        <a:p>
          <a:pPr>
            <a:buNone/>
          </a:pPr>
          <a:r>
            <a:rPr lang="fr-FR" sz="2400" b="1" i="0" u="none" strike="noStrike" baseline="0" dirty="0">
              <a:solidFill>
                <a:srgbClr val="000000"/>
              </a:solidFill>
              <a:latin typeface="Yu Gothic" panose="020B0400000000000000" pitchFamily="34" charset="-128"/>
              <a:ea typeface="Yu Gothic" panose="020B0400000000000000" pitchFamily="34" charset="-128"/>
              <a:cs typeface="Arial" panose="020B0604020202020204" pitchFamily="34" charset="0"/>
            </a:rPr>
            <a:t>Conclusion</a:t>
          </a:r>
        </a:p>
        <a:p>
          <a:pPr>
            <a:buNone/>
          </a:pPr>
          <a:endParaRPr lang="fr-FR" sz="2400" dirty="0">
            <a:solidFill>
              <a:sysClr val="window" lastClr="FFFFFF"/>
            </a:solidFill>
            <a:latin typeface="Yu Gothic" panose="020B0400000000000000" pitchFamily="34" charset="-128"/>
            <a:ea typeface="Yu Gothic" panose="020B0400000000000000" pitchFamily="34" charset="-128"/>
            <a:cs typeface="Calibri" panose="020F0502020204030204" pitchFamily="34" charset="0"/>
          </a:endParaRPr>
        </a:p>
      </dgm:t>
    </dgm:pt>
    <dgm:pt modelId="{836CC1A1-60DC-44C5-B47F-AE37131027CC}" type="parTrans" cxnId="{3023AB68-E67A-4DAD-B5F8-253DCFA289A3}">
      <dgm:prSet/>
      <dgm:spPr/>
      <dgm:t>
        <a:bodyPr/>
        <a:lstStyle/>
        <a:p>
          <a:endParaRPr lang="fr-FR"/>
        </a:p>
      </dgm:t>
    </dgm:pt>
    <dgm:pt modelId="{2186C93A-CF4E-41DF-BA0A-51B1468E51B8}" type="sibTrans" cxnId="{3023AB68-E67A-4DAD-B5F8-253DCFA289A3}">
      <dgm:prSet/>
      <dgm:spPr/>
      <dgm:t>
        <a:bodyPr/>
        <a:lstStyle/>
        <a:p>
          <a:endParaRPr lang="fr-FR"/>
        </a:p>
      </dgm:t>
    </dgm:pt>
    <dgm:pt modelId="{D406C1EC-C43B-4A9A-8AD1-1838F72CF607}">
      <dgm:prSet/>
      <dgm:spPr>
        <a:solidFill>
          <a:schemeClr val="bg1"/>
        </a:solidFill>
      </dgm:spPr>
      <dgm:t>
        <a:bodyPr/>
        <a:lstStyle/>
        <a:p>
          <a:endParaRPr lang="fr-FR"/>
        </a:p>
      </dgm:t>
    </dgm:pt>
    <dgm:pt modelId="{9C1C5D7F-355C-4211-9086-7369F307E308}" type="parTrans" cxnId="{F0168F16-F4DA-4A9A-8DDF-719CAB0D1F2D}">
      <dgm:prSet/>
      <dgm:spPr/>
      <dgm:t>
        <a:bodyPr/>
        <a:lstStyle/>
        <a:p>
          <a:endParaRPr lang="fr-FR"/>
        </a:p>
      </dgm:t>
    </dgm:pt>
    <dgm:pt modelId="{6C833EE5-1181-4203-BA71-A07C7085656D}" type="sibTrans" cxnId="{F0168F16-F4DA-4A9A-8DDF-719CAB0D1F2D}">
      <dgm:prSet/>
      <dgm:spPr/>
      <dgm:t>
        <a:bodyPr/>
        <a:lstStyle/>
        <a:p>
          <a:endParaRPr lang="fr-FR"/>
        </a:p>
      </dgm:t>
    </dgm:pt>
    <dgm:pt modelId="{B69F38B5-55C1-41AD-9FE8-458353D0511E}" type="pres">
      <dgm:prSet presAssocID="{9D1D4CFF-838D-41B3-A70D-B7C77019CD81}" presName="Name0" presStyleCnt="0">
        <dgm:presLayoutVars>
          <dgm:chMax val="7"/>
          <dgm:chPref val="7"/>
          <dgm:dir/>
        </dgm:presLayoutVars>
      </dgm:prSet>
      <dgm:spPr/>
    </dgm:pt>
    <dgm:pt modelId="{60CFF4DD-76BD-45BF-859E-DDB5448BBCEC}" type="pres">
      <dgm:prSet presAssocID="{9D1D4CFF-838D-41B3-A70D-B7C77019CD81}" presName="Name1" presStyleCnt="0"/>
      <dgm:spPr/>
    </dgm:pt>
    <dgm:pt modelId="{39ECE3D3-CFF9-4F09-8264-FBD76FF027E7}" type="pres">
      <dgm:prSet presAssocID="{9D1D4CFF-838D-41B3-A70D-B7C77019CD81}" presName="cycle" presStyleCnt="0"/>
      <dgm:spPr/>
    </dgm:pt>
    <dgm:pt modelId="{76F848A5-0A15-489A-BC3D-960FC877270C}" type="pres">
      <dgm:prSet presAssocID="{9D1D4CFF-838D-41B3-A70D-B7C77019CD81}" presName="srcNode" presStyleLbl="node1" presStyleIdx="0" presStyleCnt="4"/>
      <dgm:spPr/>
    </dgm:pt>
    <dgm:pt modelId="{8DAFC662-455E-4086-AF17-B74AFED36479}" type="pres">
      <dgm:prSet presAssocID="{9D1D4CFF-838D-41B3-A70D-B7C77019CD81}" presName="conn" presStyleLbl="parChTrans1D2" presStyleIdx="0" presStyleCnt="1"/>
      <dgm:spPr/>
    </dgm:pt>
    <dgm:pt modelId="{6EE9D7C3-4023-4AAC-AAC5-EBFE0EFE3415}" type="pres">
      <dgm:prSet presAssocID="{9D1D4CFF-838D-41B3-A70D-B7C77019CD81}" presName="extraNode" presStyleLbl="node1" presStyleIdx="0" presStyleCnt="4"/>
      <dgm:spPr/>
    </dgm:pt>
    <dgm:pt modelId="{F3503144-3608-4B59-9119-E21581B42608}" type="pres">
      <dgm:prSet presAssocID="{9D1D4CFF-838D-41B3-A70D-B7C77019CD81}" presName="dstNode" presStyleLbl="node1" presStyleIdx="0" presStyleCnt="4"/>
      <dgm:spPr/>
    </dgm:pt>
    <dgm:pt modelId="{482987C3-3982-47CD-B3FE-DC870C1BDC68}" type="pres">
      <dgm:prSet presAssocID="{D406C1EC-C43B-4A9A-8AD1-1838F72CF607}" presName="text_1" presStyleLbl="node1" presStyleIdx="0" presStyleCnt="4" custScaleX="101244" custScaleY="106852">
        <dgm:presLayoutVars>
          <dgm:bulletEnabled val="1"/>
        </dgm:presLayoutVars>
      </dgm:prSet>
      <dgm:spPr/>
    </dgm:pt>
    <dgm:pt modelId="{3FB4F148-EF5A-4D03-8AB9-2479E646624C}" type="pres">
      <dgm:prSet presAssocID="{D406C1EC-C43B-4A9A-8AD1-1838F72CF607}" presName="accent_1" presStyleCnt="0"/>
      <dgm:spPr/>
    </dgm:pt>
    <dgm:pt modelId="{5D164B49-1412-43AF-96A3-10BC732FA504}" type="pres">
      <dgm:prSet presAssocID="{D406C1EC-C43B-4A9A-8AD1-1838F72CF607}" presName="accentRepeatNode" presStyleLbl="solidFgAcc1" presStyleIdx="0" presStyleCnt="4"/>
      <dgm:spPr>
        <a:solidFill>
          <a:schemeClr val="accent1">
            <a:lumMod val="75000"/>
          </a:schemeClr>
        </a:solidFill>
        <a:ln>
          <a:solidFill>
            <a:srgbClr val="C00000"/>
          </a:solidFill>
        </a:ln>
      </dgm:spPr>
    </dgm:pt>
    <dgm:pt modelId="{1CC4A54D-1733-4FA1-A654-58D703DA338B}" type="pres">
      <dgm:prSet presAssocID="{86E1EBA5-5A6C-4F3C-8E89-CDAA1F996D66}" presName="text_2" presStyleLbl="node1" presStyleIdx="1" presStyleCnt="4" custScaleY="106957">
        <dgm:presLayoutVars>
          <dgm:bulletEnabled val="1"/>
        </dgm:presLayoutVars>
      </dgm:prSet>
      <dgm:spPr>
        <a:prstGeom prst="rect">
          <a:avLst/>
        </a:prstGeom>
      </dgm:spPr>
    </dgm:pt>
    <dgm:pt modelId="{489F4363-5A73-44BC-969D-BF8AA1984222}" type="pres">
      <dgm:prSet presAssocID="{86E1EBA5-5A6C-4F3C-8E89-CDAA1F996D66}" presName="accent_2" presStyleCnt="0"/>
      <dgm:spPr/>
    </dgm:pt>
    <dgm:pt modelId="{9A7D817A-8046-4654-ABC9-E30F2B6E6CEC}" type="pres">
      <dgm:prSet presAssocID="{86E1EBA5-5A6C-4F3C-8E89-CDAA1F996D66}" presName="accentRepeatNode" presStyleLbl="solidFgAcc1" presStyleIdx="1" presStyleCnt="4"/>
      <dgm:spPr>
        <a:xfrm>
          <a:off x="71400" y="205068"/>
          <a:ext cx="684145" cy="684145"/>
        </a:xfrm>
        <a:prstGeom prst="ellipse">
          <a:avLst/>
        </a:prstGeom>
        <a:solidFill>
          <a:schemeClr val="bg1"/>
        </a:solidFill>
        <a:ln w="19050" cap="rnd" cmpd="sng" algn="ctr">
          <a:solidFill>
            <a:srgbClr val="B01513">
              <a:hueOff val="0"/>
              <a:satOff val="0"/>
              <a:lumOff val="0"/>
              <a:alphaOff val="0"/>
            </a:srgbClr>
          </a:solidFill>
          <a:prstDash val="solid"/>
        </a:ln>
        <a:effectLst/>
      </dgm:spPr>
    </dgm:pt>
    <dgm:pt modelId="{CA50C156-6976-44C0-8EA8-77C292AA6E34}" type="pres">
      <dgm:prSet presAssocID="{8EDA89F4-901B-49D0-8697-95375EB56323}" presName="text_3" presStyleLbl="node1" presStyleIdx="2" presStyleCnt="4">
        <dgm:presLayoutVars>
          <dgm:bulletEnabled val="1"/>
        </dgm:presLayoutVars>
      </dgm:prSet>
      <dgm:spPr>
        <a:prstGeom prst="rect">
          <a:avLst/>
        </a:prstGeom>
      </dgm:spPr>
    </dgm:pt>
    <dgm:pt modelId="{6F9EFA04-B4C1-4994-B49A-1031A3D8A24B}" type="pres">
      <dgm:prSet presAssocID="{8EDA89F4-901B-49D0-8697-95375EB56323}" presName="accent_3" presStyleCnt="0"/>
      <dgm:spPr/>
    </dgm:pt>
    <dgm:pt modelId="{D94A5086-F7A6-455A-9D64-3E4950897D08}" type="pres">
      <dgm:prSet presAssocID="{8EDA89F4-901B-49D0-8697-95375EB56323}" presName="accentRepeatNode" presStyleLbl="solidFgAcc1" presStyleIdx="2" presStyleCnt="4"/>
      <dgm:spPr>
        <a:xfrm>
          <a:off x="463591" y="1025779"/>
          <a:ext cx="684145" cy="684145"/>
        </a:xfrm>
        <a:prstGeom prst="ellipse">
          <a:avLst/>
        </a:prstGeom>
        <a:solidFill>
          <a:sysClr val="window" lastClr="FFFFFF">
            <a:hueOff val="0"/>
            <a:satOff val="0"/>
            <a:lumOff val="0"/>
            <a:alphaOff val="0"/>
          </a:sysClr>
        </a:solidFill>
        <a:ln w="19050" cap="rnd" cmpd="sng" algn="ctr">
          <a:solidFill>
            <a:srgbClr val="B01513">
              <a:hueOff val="0"/>
              <a:satOff val="0"/>
              <a:lumOff val="0"/>
              <a:alphaOff val="0"/>
            </a:srgbClr>
          </a:solidFill>
          <a:prstDash val="solid"/>
        </a:ln>
        <a:effectLst/>
      </dgm:spPr>
    </dgm:pt>
    <dgm:pt modelId="{EA022FE2-C3EC-421A-9282-80311B909DF5}" type="pres">
      <dgm:prSet presAssocID="{79B68CF9-8B96-465A-BC84-5B0843A2199E}" presName="text_4" presStyleLbl="node1" presStyleIdx="3" presStyleCnt="4" custScaleX="99488" custScaleY="74293" custLinFactNeighborX="-416" custLinFactNeighborY="267">
        <dgm:presLayoutVars>
          <dgm:bulletEnabled val="1"/>
        </dgm:presLayoutVars>
      </dgm:prSet>
      <dgm:spPr>
        <a:prstGeom prst="rect">
          <a:avLst/>
        </a:prstGeom>
      </dgm:spPr>
    </dgm:pt>
    <dgm:pt modelId="{19BE75DF-E392-457B-940D-E5C397AF54B9}" type="pres">
      <dgm:prSet presAssocID="{79B68CF9-8B96-465A-BC84-5B0843A2199E}" presName="accent_4" presStyleCnt="0"/>
      <dgm:spPr/>
    </dgm:pt>
    <dgm:pt modelId="{2A0B939D-340B-4959-A7FF-DA92750D2705}" type="pres">
      <dgm:prSet presAssocID="{79B68CF9-8B96-465A-BC84-5B0843A2199E}" presName="accentRepeatNode" presStyleLbl="solidFgAcc1" presStyleIdx="3" presStyleCnt="4"/>
      <dgm:spPr>
        <a:xfrm>
          <a:off x="583962" y="1846491"/>
          <a:ext cx="684145" cy="684145"/>
        </a:xfrm>
        <a:prstGeom prst="ellipse">
          <a:avLst/>
        </a:prstGeom>
        <a:solidFill>
          <a:schemeClr val="bg1"/>
        </a:solidFill>
        <a:ln w="19050" cap="rnd" cmpd="sng" algn="ctr">
          <a:solidFill>
            <a:srgbClr val="B01513">
              <a:hueOff val="0"/>
              <a:satOff val="0"/>
              <a:lumOff val="0"/>
              <a:alphaOff val="0"/>
            </a:srgbClr>
          </a:solidFill>
          <a:prstDash val="solid"/>
        </a:ln>
        <a:effectLst/>
      </dgm:spPr>
    </dgm:pt>
  </dgm:ptLst>
  <dgm:cxnLst>
    <dgm:cxn modelId="{5F25A605-AB40-49F7-890B-9975EB987A62}" type="presOf" srcId="{6C833EE5-1181-4203-BA71-A07C7085656D}" destId="{8DAFC662-455E-4086-AF17-B74AFED36479}" srcOrd="0" destOrd="0" presId="urn:microsoft.com/office/officeart/2008/layout/VerticalCurvedList"/>
    <dgm:cxn modelId="{F0168F16-F4DA-4A9A-8DDF-719CAB0D1F2D}" srcId="{9D1D4CFF-838D-41B3-A70D-B7C77019CD81}" destId="{D406C1EC-C43B-4A9A-8AD1-1838F72CF607}" srcOrd="0" destOrd="0" parTransId="{9C1C5D7F-355C-4211-9086-7369F307E308}" sibTransId="{6C833EE5-1181-4203-BA71-A07C7085656D}"/>
    <dgm:cxn modelId="{A4FBF839-1BCF-4BD5-9946-AE729F4BF59D}" type="presOf" srcId="{9D1D4CFF-838D-41B3-A70D-B7C77019CD81}" destId="{B69F38B5-55C1-41AD-9FE8-458353D0511E}" srcOrd="0" destOrd="0" presId="urn:microsoft.com/office/officeart/2008/layout/VerticalCurvedList"/>
    <dgm:cxn modelId="{3023AB68-E67A-4DAD-B5F8-253DCFA289A3}" srcId="{9D1D4CFF-838D-41B3-A70D-B7C77019CD81}" destId="{79B68CF9-8B96-465A-BC84-5B0843A2199E}" srcOrd="3" destOrd="0" parTransId="{836CC1A1-60DC-44C5-B47F-AE37131027CC}" sibTransId="{2186C93A-CF4E-41DF-BA0A-51B1468E51B8}"/>
    <dgm:cxn modelId="{B6224A72-EBED-4708-82D5-040E67D15E28}" type="presOf" srcId="{D406C1EC-C43B-4A9A-8AD1-1838F72CF607}" destId="{482987C3-3982-47CD-B3FE-DC870C1BDC68}" srcOrd="0" destOrd="0" presId="urn:microsoft.com/office/officeart/2008/layout/VerticalCurvedList"/>
    <dgm:cxn modelId="{C1FB347A-FB81-4FCE-BB3B-9E23CB3B481B}" srcId="{9D1D4CFF-838D-41B3-A70D-B7C77019CD81}" destId="{86E1EBA5-5A6C-4F3C-8E89-CDAA1F996D66}" srcOrd="1" destOrd="0" parTransId="{2ECE6BB6-9CB8-46F0-867B-19BC7C7766DB}" sibTransId="{58141040-13F6-4EB3-BAF7-D2C35E078BDD}"/>
    <dgm:cxn modelId="{2F74E694-A17E-4513-86E9-B318BE4BD897}" srcId="{9D1D4CFF-838D-41B3-A70D-B7C77019CD81}" destId="{8EDA89F4-901B-49D0-8697-95375EB56323}" srcOrd="2" destOrd="0" parTransId="{488A0BA1-93C2-4A0D-8D04-1D64B1029FB9}" sibTransId="{5C600974-98BE-4ED8-9107-9DA5DB1453D4}"/>
    <dgm:cxn modelId="{965CF1B9-564F-48C4-9DA3-BF24FF57F906}" type="presOf" srcId="{8EDA89F4-901B-49D0-8697-95375EB56323}" destId="{CA50C156-6976-44C0-8EA8-77C292AA6E34}" srcOrd="0" destOrd="0" presId="urn:microsoft.com/office/officeart/2008/layout/VerticalCurvedList"/>
    <dgm:cxn modelId="{0C85BEC1-C8DE-47C9-8E02-0DB35B6BD1AC}" type="presOf" srcId="{79B68CF9-8B96-465A-BC84-5B0843A2199E}" destId="{EA022FE2-C3EC-421A-9282-80311B909DF5}" srcOrd="0" destOrd="0" presId="urn:microsoft.com/office/officeart/2008/layout/VerticalCurvedList"/>
    <dgm:cxn modelId="{A3D488F0-BB6D-4578-8761-F2110EF60862}" type="presOf" srcId="{86E1EBA5-5A6C-4F3C-8E89-CDAA1F996D66}" destId="{1CC4A54D-1733-4FA1-A654-58D703DA338B}" srcOrd="0" destOrd="0" presId="urn:microsoft.com/office/officeart/2008/layout/VerticalCurvedList"/>
    <dgm:cxn modelId="{8651327E-28E0-4256-9C15-393B9BE5AC1D}" type="presParOf" srcId="{B69F38B5-55C1-41AD-9FE8-458353D0511E}" destId="{60CFF4DD-76BD-45BF-859E-DDB5448BBCEC}" srcOrd="0" destOrd="0" presId="urn:microsoft.com/office/officeart/2008/layout/VerticalCurvedList"/>
    <dgm:cxn modelId="{0A4B35FA-6494-4B3A-81E7-D809F5107472}" type="presParOf" srcId="{60CFF4DD-76BD-45BF-859E-DDB5448BBCEC}" destId="{39ECE3D3-CFF9-4F09-8264-FBD76FF027E7}" srcOrd="0" destOrd="0" presId="urn:microsoft.com/office/officeart/2008/layout/VerticalCurvedList"/>
    <dgm:cxn modelId="{DD2CBEBC-1FC5-4CBD-B76B-0C5AE3C2F739}" type="presParOf" srcId="{39ECE3D3-CFF9-4F09-8264-FBD76FF027E7}" destId="{76F848A5-0A15-489A-BC3D-960FC877270C}" srcOrd="0" destOrd="0" presId="urn:microsoft.com/office/officeart/2008/layout/VerticalCurvedList"/>
    <dgm:cxn modelId="{8C4A48ED-A2F6-4ED4-95D8-9BACB47AFF70}" type="presParOf" srcId="{39ECE3D3-CFF9-4F09-8264-FBD76FF027E7}" destId="{8DAFC662-455E-4086-AF17-B74AFED36479}" srcOrd="1" destOrd="0" presId="urn:microsoft.com/office/officeart/2008/layout/VerticalCurvedList"/>
    <dgm:cxn modelId="{175984CC-97B1-4130-B700-7930B05D84D5}" type="presParOf" srcId="{39ECE3D3-CFF9-4F09-8264-FBD76FF027E7}" destId="{6EE9D7C3-4023-4AAC-AAC5-EBFE0EFE3415}" srcOrd="2" destOrd="0" presId="urn:microsoft.com/office/officeart/2008/layout/VerticalCurvedList"/>
    <dgm:cxn modelId="{9DBD0835-A3B9-483E-9D91-2611B34E927A}" type="presParOf" srcId="{39ECE3D3-CFF9-4F09-8264-FBD76FF027E7}" destId="{F3503144-3608-4B59-9119-E21581B42608}" srcOrd="3" destOrd="0" presId="urn:microsoft.com/office/officeart/2008/layout/VerticalCurvedList"/>
    <dgm:cxn modelId="{4FC24DB1-D30A-4E38-BCFC-D291B88A6406}" type="presParOf" srcId="{60CFF4DD-76BD-45BF-859E-DDB5448BBCEC}" destId="{482987C3-3982-47CD-B3FE-DC870C1BDC68}" srcOrd="1" destOrd="0" presId="urn:microsoft.com/office/officeart/2008/layout/VerticalCurvedList"/>
    <dgm:cxn modelId="{D6F2D7F6-6668-4FE7-B05F-EC504F7D6C20}" type="presParOf" srcId="{60CFF4DD-76BD-45BF-859E-DDB5448BBCEC}" destId="{3FB4F148-EF5A-4D03-8AB9-2479E646624C}" srcOrd="2" destOrd="0" presId="urn:microsoft.com/office/officeart/2008/layout/VerticalCurvedList"/>
    <dgm:cxn modelId="{2B0822E2-75D7-49AA-9158-7E6624A8D6D2}" type="presParOf" srcId="{3FB4F148-EF5A-4D03-8AB9-2479E646624C}" destId="{5D164B49-1412-43AF-96A3-10BC732FA504}" srcOrd="0" destOrd="0" presId="urn:microsoft.com/office/officeart/2008/layout/VerticalCurvedList"/>
    <dgm:cxn modelId="{8EA0683D-0F74-411F-A2B5-5414C3CEBF6A}" type="presParOf" srcId="{60CFF4DD-76BD-45BF-859E-DDB5448BBCEC}" destId="{1CC4A54D-1733-4FA1-A654-58D703DA338B}" srcOrd="3" destOrd="0" presId="urn:microsoft.com/office/officeart/2008/layout/VerticalCurvedList"/>
    <dgm:cxn modelId="{A7070B90-C662-4159-B351-80F711A6C88C}" type="presParOf" srcId="{60CFF4DD-76BD-45BF-859E-DDB5448BBCEC}" destId="{489F4363-5A73-44BC-969D-BF8AA1984222}" srcOrd="4" destOrd="0" presId="urn:microsoft.com/office/officeart/2008/layout/VerticalCurvedList"/>
    <dgm:cxn modelId="{6662C4B1-4DF7-448C-992B-B0EE0DC1A281}" type="presParOf" srcId="{489F4363-5A73-44BC-969D-BF8AA1984222}" destId="{9A7D817A-8046-4654-ABC9-E30F2B6E6CEC}" srcOrd="0" destOrd="0" presId="urn:microsoft.com/office/officeart/2008/layout/VerticalCurvedList"/>
    <dgm:cxn modelId="{4BF6B3EC-0374-431B-B193-CCF2B0D636BB}" type="presParOf" srcId="{60CFF4DD-76BD-45BF-859E-DDB5448BBCEC}" destId="{CA50C156-6976-44C0-8EA8-77C292AA6E34}" srcOrd="5" destOrd="0" presId="urn:microsoft.com/office/officeart/2008/layout/VerticalCurvedList"/>
    <dgm:cxn modelId="{414DC4BF-AE12-4CE7-BDC9-82563AF7E076}" type="presParOf" srcId="{60CFF4DD-76BD-45BF-859E-DDB5448BBCEC}" destId="{6F9EFA04-B4C1-4994-B49A-1031A3D8A24B}" srcOrd="6" destOrd="0" presId="urn:microsoft.com/office/officeart/2008/layout/VerticalCurvedList"/>
    <dgm:cxn modelId="{5E0D0850-E8D8-4729-B93A-9DA3800154B8}" type="presParOf" srcId="{6F9EFA04-B4C1-4994-B49A-1031A3D8A24B}" destId="{D94A5086-F7A6-455A-9D64-3E4950897D08}" srcOrd="0" destOrd="0" presId="urn:microsoft.com/office/officeart/2008/layout/VerticalCurvedList"/>
    <dgm:cxn modelId="{5BBE72F5-D386-44BF-8262-7A56FBF26792}" type="presParOf" srcId="{60CFF4DD-76BD-45BF-859E-DDB5448BBCEC}" destId="{EA022FE2-C3EC-421A-9282-80311B909DF5}" srcOrd="7" destOrd="0" presId="urn:microsoft.com/office/officeart/2008/layout/VerticalCurvedList"/>
    <dgm:cxn modelId="{2CC48AA8-2501-4B21-8AE4-55B08A29C87B}" type="presParOf" srcId="{60CFF4DD-76BD-45BF-859E-DDB5448BBCEC}" destId="{19BE75DF-E392-457B-940D-E5C397AF54B9}" srcOrd="8" destOrd="0" presId="urn:microsoft.com/office/officeart/2008/layout/VerticalCurvedList"/>
    <dgm:cxn modelId="{A5A23D0B-70C3-4EAC-B76D-CA011522A5AD}" type="presParOf" srcId="{19BE75DF-E392-457B-940D-E5C397AF54B9}" destId="{2A0B939D-340B-4959-A7FF-DA92750D270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1D4CFF-838D-41B3-A70D-B7C77019CD8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86E1EBA5-5A6C-4F3C-8E89-CDAA1F996D66}">
      <dgm:prSet phldrT="[Texte]" custT="1"/>
      <dgm:spPr>
        <a:xfrm>
          <a:off x="413473" y="329443"/>
          <a:ext cx="6726669" cy="435395"/>
        </a:xfrm>
        <a:solidFill>
          <a:sysClr val="window" lastClr="FFFFFF"/>
        </a:solidFill>
        <a:ln w="19050" cap="rnd" cmpd="sng" algn="ctr">
          <a:solidFill>
            <a:sysClr val="window" lastClr="FFFFFF">
              <a:hueOff val="0"/>
              <a:satOff val="0"/>
              <a:lumOff val="0"/>
              <a:alphaOff val="0"/>
            </a:sysClr>
          </a:solidFill>
          <a:prstDash val="solid"/>
        </a:ln>
        <a:effectLst/>
      </dgm:spPr>
      <dgm:t>
        <a:bodyPr/>
        <a:lstStyle/>
        <a:p>
          <a:pPr>
            <a:lnSpc>
              <a:spcPct val="90000"/>
            </a:lnSpc>
            <a:buNone/>
          </a:pPr>
          <a:endParaRPr lang="fr-FR" sz="2400" b="1" dirty="0">
            <a:solidFill>
              <a:schemeClr val="tx1"/>
            </a:solidFill>
            <a:latin typeface="Yu Gothic" panose="020B0400000000000000" pitchFamily="34" charset="-128"/>
            <a:ea typeface="Yu Gothic" panose="020B0400000000000000" pitchFamily="34" charset="-128"/>
          </a:endParaRPr>
        </a:p>
        <a:p>
          <a:pPr>
            <a:lnSpc>
              <a:spcPct val="90000"/>
            </a:lnSpc>
            <a:buNone/>
          </a:pPr>
          <a:r>
            <a:rPr lang="fr-FR" sz="2400" b="1" dirty="0">
              <a:solidFill>
                <a:schemeClr val="tx1"/>
              </a:solidFill>
              <a:latin typeface="Yu Gothic" panose="020B0400000000000000" pitchFamily="34" charset="-128"/>
              <a:ea typeface="Yu Gothic" panose="020B0400000000000000" pitchFamily="34" charset="-128"/>
            </a:rPr>
            <a:t>Problématique et contexte du projet 7</a:t>
          </a:r>
        </a:p>
        <a:p>
          <a:pPr>
            <a:lnSpc>
              <a:spcPct val="90000"/>
            </a:lnSpc>
            <a:buNone/>
          </a:pPr>
          <a:r>
            <a:rPr lang="fr-FR" sz="2400" b="1" dirty="0">
              <a:solidFill>
                <a:schemeClr val="tx1"/>
              </a:solidFill>
              <a:latin typeface="Yu Gothic" panose="020B0400000000000000" pitchFamily="34" charset="-128"/>
              <a:ea typeface="Yu Gothic" panose="020B0400000000000000" pitchFamily="34" charset="-128"/>
            </a:rPr>
            <a:t>						</a:t>
          </a:r>
        </a:p>
        <a:p>
          <a:pPr>
            <a:lnSpc>
              <a:spcPct val="90000"/>
            </a:lnSpc>
            <a:buNone/>
          </a:pPr>
          <a:r>
            <a:rPr lang="fr-FR" sz="2400" b="1" dirty="0">
              <a:solidFill>
                <a:schemeClr val="tx1"/>
              </a:solidFill>
              <a:latin typeface="Yu Gothic" panose="020B0400000000000000" pitchFamily="34" charset="-128"/>
              <a:ea typeface="Yu Gothic" panose="020B0400000000000000" pitchFamily="34" charset="-128"/>
            </a:rPr>
            <a:t>Dashboard</a:t>
          </a:r>
        </a:p>
        <a:p>
          <a:pPr>
            <a:lnSpc>
              <a:spcPct val="90000"/>
            </a:lnSpc>
            <a:buNone/>
          </a:pPr>
          <a:endParaRPr lang="fr-FR" sz="2400" b="1" i="0" u="none" strike="noStrike" baseline="0" dirty="0">
            <a:solidFill>
              <a:schemeClr val="tx1"/>
            </a:solidFill>
            <a:latin typeface="Yu Gothic" panose="020B0400000000000000" pitchFamily="34" charset="-128"/>
            <a:ea typeface="Yu Gothic" panose="020B0400000000000000" pitchFamily="34" charset="-128"/>
            <a:cs typeface="Calibri" panose="020F0502020204030204" pitchFamily="34" charset="0"/>
          </a:endParaRPr>
        </a:p>
        <a:p>
          <a:pPr>
            <a:lnSpc>
              <a:spcPct val="90000"/>
            </a:lnSpc>
            <a:buNone/>
          </a:pPr>
          <a:endParaRPr lang="fr-FR" sz="2400" b="1" i="0" u="none" strike="noStrike" baseline="0" dirty="0">
            <a:solidFill>
              <a:srgbClr val="000000"/>
            </a:solidFill>
            <a:latin typeface="Yu Gothic" panose="020B0400000000000000" pitchFamily="34" charset="-128"/>
            <a:ea typeface="Yu Gothic" panose="020B0400000000000000" pitchFamily="34" charset="-128"/>
            <a:cs typeface="Calibri" panose="020F0502020204030204" pitchFamily="34" charset="0"/>
          </a:endParaRPr>
        </a:p>
        <a:p>
          <a:pPr>
            <a:lnSpc>
              <a:spcPct val="90000"/>
            </a:lnSpc>
            <a:buNone/>
          </a:pPr>
          <a:endParaRPr lang="fr-FR" sz="2400" dirty="0">
            <a:solidFill>
              <a:sysClr val="window" lastClr="FFFFFF"/>
            </a:solidFill>
            <a:latin typeface="Century Gothic" panose="020B0502020202020204"/>
            <a:ea typeface="+mn-ea"/>
            <a:cs typeface="+mn-cs"/>
          </a:endParaRPr>
        </a:p>
      </dgm:t>
    </dgm:pt>
    <dgm:pt modelId="{2ECE6BB6-9CB8-46F0-867B-19BC7C7766DB}" type="parTrans" cxnId="{C1FB347A-FB81-4FCE-BB3B-9E23CB3B481B}">
      <dgm:prSet/>
      <dgm:spPr/>
      <dgm:t>
        <a:bodyPr/>
        <a:lstStyle/>
        <a:p>
          <a:endParaRPr lang="fr-FR"/>
        </a:p>
      </dgm:t>
    </dgm:pt>
    <dgm:pt modelId="{58141040-13F6-4EB3-BAF7-D2C35E078BDD}" type="sibTrans" cxnId="{C1FB347A-FB81-4FCE-BB3B-9E23CB3B481B}">
      <dgm:prSet/>
      <dgm:spPr>
        <a:xfrm>
          <a:off x="-4948603" y="-758266"/>
          <a:ext cx="5893660" cy="5893660"/>
        </a:xfrm>
        <a:prstGeom prst="blockArc">
          <a:avLst>
            <a:gd name="adj1" fmla="val 18900000"/>
            <a:gd name="adj2" fmla="val 2700000"/>
            <a:gd name="adj3" fmla="val 366"/>
          </a:avLst>
        </a:prstGeom>
        <a:noFill/>
        <a:ln w="19050" cap="rnd" cmpd="sng" algn="ctr">
          <a:solidFill>
            <a:srgbClr val="B01513">
              <a:shade val="60000"/>
              <a:hueOff val="0"/>
              <a:satOff val="0"/>
              <a:lumOff val="0"/>
              <a:alphaOff val="0"/>
            </a:srgbClr>
          </a:solidFill>
          <a:prstDash val="solid"/>
        </a:ln>
        <a:effectLst/>
      </dgm:spPr>
      <dgm:t>
        <a:bodyPr/>
        <a:lstStyle/>
        <a:p>
          <a:endParaRPr lang="fr-FR"/>
        </a:p>
      </dgm:t>
    </dgm:pt>
    <dgm:pt modelId="{8EDA89F4-901B-49D0-8697-95375EB56323}">
      <dgm:prSet phldrT="[Texte]" custT="1"/>
      <dgm:spPr>
        <a:xfrm>
          <a:off x="805663" y="1041285"/>
          <a:ext cx="6334479" cy="653134"/>
        </a:xfrm>
        <a:solidFill>
          <a:sysClr val="window" lastClr="FFFFFF"/>
        </a:solidFill>
        <a:ln w="19050" cap="rnd" cmpd="sng" algn="ctr">
          <a:solidFill>
            <a:sysClr val="window" lastClr="FFFFFF">
              <a:hueOff val="0"/>
              <a:satOff val="0"/>
              <a:lumOff val="0"/>
              <a:alphaOff val="0"/>
            </a:sysClr>
          </a:solidFill>
          <a:prstDash val="solid"/>
        </a:ln>
        <a:effectLst/>
      </dgm:spPr>
      <dgm:t>
        <a:bodyPr/>
        <a:lstStyle/>
        <a:p>
          <a:pPr>
            <a:buNone/>
          </a:pPr>
          <a:r>
            <a:rPr lang="fr-FR" sz="2400" b="1" dirty="0">
              <a:solidFill>
                <a:schemeClr val="tx1"/>
              </a:solidFill>
              <a:latin typeface="Yu Gothic" panose="020B0400000000000000" pitchFamily="34" charset="-128"/>
              <a:ea typeface="Yu Gothic" panose="020B0400000000000000" pitchFamily="34" charset="-128"/>
            </a:rPr>
            <a:t>Problématique et contexte du projet 6</a:t>
          </a:r>
          <a:endParaRPr lang="fr-FR" sz="2400" dirty="0">
            <a:solidFill>
              <a:sysClr val="window" lastClr="FFFFFF"/>
            </a:solidFill>
            <a:latin typeface="Yu Gothic" panose="020B0400000000000000" pitchFamily="34" charset="-128"/>
            <a:ea typeface="Yu Gothic" panose="020B0400000000000000" pitchFamily="34" charset="-128"/>
            <a:cs typeface="Calibri" panose="020F0502020204030204" pitchFamily="34" charset="0"/>
          </a:endParaRPr>
        </a:p>
      </dgm:t>
    </dgm:pt>
    <dgm:pt modelId="{488A0BA1-93C2-4A0D-8D04-1D64B1029FB9}" type="parTrans" cxnId="{2F74E694-A17E-4513-86E9-B318BE4BD897}">
      <dgm:prSet/>
      <dgm:spPr/>
      <dgm:t>
        <a:bodyPr/>
        <a:lstStyle/>
        <a:p>
          <a:endParaRPr lang="fr-FR"/>
        </a:p>
      </dgm:t>
    </dgm:pt>
    <dgm:pt modelId="{5C600974-98BE-4ED8-9107-9DA5DB1453D4}" type="sibTrans" cxnId="{2F74E694-A17E-4513-86E9-B318BE4BD897}">
      <dgm:prSet/>
      <dgm:spPr/>
      <dgm:t>
        <a:bodyPr/>
        <a:lstStyle/>
        <a:p>
          <a:endParaRPr lang="fr-FR"/>
        </a:p>
      </dgm:t>
    </dgm:pt>
    <dgm:pt modelId="{79B68CF9-8B96-465A-BC84-5B0843A2199E}">
      <dgm:prSet phldrT="[Texte]" custT="1"/>
      <dgm:spPr>
        <a:xfrm>
          <a:off x="926034" y="1973263"/>
          <a:ext cx="6214108" cy="430600"/>
        </a:xfrm>
        <a:solidFill>
          <a:sysClr val="window" lastClr="FFFFFF"/>
        </a:solidFill>
        <a:ln w="19050" cap="rnd" cmpd="sng" algn="ctr">
          <a:solidFill>
            <a:sysClr val="window" lastClr="FFFFFF">
              <a:hueOff val="0"/>
              <a:satOff val="0"/>
              <a:lumOff val="0"/>
              <a:alphaOff val="0"/>
            </a:sysClr>
          </a:solidFill>
          <a:prstDash val="solid"/>
        </a:ln>
        <a:effectLst/>
      </dgm:spPr>
      <dgm:t>
        <a:bodyPr/>
        <a:lstStyle/>
        <a:p>
          <a:pPr>
            <a:buNone/>
          </a:pPr>
          <a:endParaRPr lang="fr-FR" sz="2400" b="1" i="0" u="none" strike="noStrike" baseline="0" dirty="0">
            <a:solidFill>
              <a:srgbClr val="000000"/>
            </a:solidFill>
            <a:latin typeface="Yu Gothic" panose="020B0400000000000000" pitchFamily="34" charset="-128"/>
            <a:ea typeface="Yu Gothic" panose="020B0400000000000000" pitchFamily="34" charset="-128"/>
            <a:cs typeface="Arial" panose="020B0604020202020204" pitchFamily="34" charset="0"/>
          </a:endParaRPr>
        </a:p>
        <a:p>
          <a:pPr>
            <a:buNone/>
          </a:pPr>
          <a:r>
            <a:rPr lang="fr-FR" sz="2400" b="1" i="0" u="none" strike="noStrike" baseline="0" dirty="0">
              <a:solidFill>
                <a:srgbClr val="000000"/>
              </a:solidFill>
              <a:latin typeface="Yu Gothic" panose="020B0400000000000000" pitchFamily="34" charset="-128"/>
              <a:ea typeface="Yu Gothic" panose="020B0400000000000000" pitchFamily="34" charset="-128"/>
              <a:cs typeface="Arial" panose="020B0604020202020204" pitchFamily="34" charset="0"/>
            </a:rPr>
            <a:t>Conclusion</a:t>
          </a:r>
        </a:p>
        <a:p>
          <a:pPr>
            <a:buNone/>
          </a:pPr>
          <a:endParaRPr lang="fr-FR" sz="2400" dirty="0">
            <a:solidFill>
              <a:sysClr val="window" lastClr="FFFFFF"/>
            </a:solidFill>
            <a:latin typeface="Yu Gothic" panose="020B0400000000000000" pitchFamily="34" charset="-128"/>
            <a:ea typeface="Yu Gothic" panose="020B0400000000000000" pitchFamily="34" charset="-128"/>
            <a:cs typeface="Calibri" panose="020F0502020204030204" pitchFamily="34" charset="0"/>
          </a:endParaRPr>
        </a:p>
      </dgm:t>
    </dgm:pt>
    <dgm:pt modelId="{836CC1A1-60DC-44C5-B47F-AE37131027CC}" type="parTrans" cxnId="{3023AB68-E67A-4DAD-B5F8-253DCFA289A3}">
      <dgm:prSet/>
      <dgm:spPr/>
      <dgm:t>
        <a:bodyPr/>
        <a:lstStyle/>
        <a:p>
          <a:endParaRPr lang="fr-FR"/>
        </a:p>
      </dgm:t>
    </dgm:pt>
    <dgm:pt modelId="{2186C93A-CF4E-41DF-BA0A-51B1468E51B8}" type="sibTrans" cxnId="{3023AB68-E67A-4DAD-B5F8-253DCFA289A3}">
      <dgm:prSet/>
      <dgm:spPr/>
      <dgm:t>
        <a:bodyPr/>
        <a:lstStyle/>
        <a:p>
          <a:endParaRPr lang="fr-FR"/>
        </a:p>
      </dgm:t>
    </dgm:pt>
    <dgm:pt modelId="{D406C1EC-C43B-4A9A-8AD1-1838F72CF607}">
      <dgm:prSet/>
      <dgm:spPr>
        <a:solidFill>
          <a:schemeClr val="bg1"/>
        </a:solidFill>
      </dgm:spPr>
      <dgm:t>
        <a:bodyPr/>
        <a:lstStyle/>
        <a:p>
          <a:endParaRPr lang="fr-FR"/>
        </a:p>
      </dgm:t>
    </dgm:pt>
    <dgm:pt modelId="{9C1C5D7F-355C-4211-9086-7369F307E308}" type="parTrans" cxnId="{F0168F16-F4DA-4A9A-8DDF-719CAB0D1F2D}">
      <dgm:prSet/>
      <dgm:spPr/>
      <dgm:t>
        <a:bodyPr/>
        <a:lstStyle/>
        <a:p>
          <a:endParaRPr lang="fr-FR"/>
        </a:p>
      </dgm:t>
    </dgm:pt>
    <dgm:pt modelId="{6C833EE5-1181-4203-BA71-A07C7085656D}" type="sibTrans" cxnId="{F0168F16-F4DA-4A9A-8DDF-719CAB0D1F2D}">
      <dgm:prSet/>
      <dgm:spPr/>
      <dgm:t>
        <a:bodyPr/>
        <a:lstStyle/>
        <a:p>
          <a:endParaRPr lang="fr-FR"/>
        </a:p>
      </dgm:t>
    </dgm:pt>
    <dgm:pt modelId="{B69F38B5-55C1-41AD-9FE8-458353D0511E}" type="pres">
      <dgm:prSet presAssocID="{9D1D4CFF-838D-41B3-A70D-B7C77019CD81}" presName="Name0" presStyleCnt="0">
        <dgm:presLayoutVars>
          <dgm:chMax val="7"/>
          <dgm:chPref val="7"/>
          <dgm:dir/>
        </dgm:presLayoutVars>
      </dgm:prSet>
      <dgm:spPr/>
    </dgm:pt>
    <dgm:pt modelId="{60CFF4DD-76BD-45BF-859E-DDB5448BBCEC}" type="pres">
      <dgm:prSet presAssocID="{9D1D4CFF-838D-41B3-A70D-B7C77019CD81}" presName="Name1" presStyleCnt="0"/>
      <dgm:spPr/>
    </dgm:pt>
    <dgm:pt modelId="{39ECE3D3-CFF9-4F09-8264-FBD76FF027E7}" type="pres">
      <dgm:prSet presAssocID="{9D1D4CFF-838D-41B3-A70D-B7C77019CD81}" presName="cycle" presStyleCnt="0"/>
      <dgm:spPr/>
    </dgm:pt>
    <dgm:pt modelId="{76F848A5-0A15-489A-BC3D-960FC877270C}" type="pres">
      <dgm:prSet presAssocID="{9D1D4CFF-838D-41B3-A70D-B7C77019CD81}" presName="srcNode" presStyleLbl="node1" presStyleIdx="0" presStyleCnt="4"/>
      <dgm:spPr/>
    </dgm:pt>
    <dgm:pt modelId="{8DAFC662-455E-4086-AF17-B74AFED36479}" type="pres">
      <dgm:prSet presAssocID="{9D1D4CFF-838D-41B3-A70D-B7C77019CD81}" presName="conn" presStyleLbl="parChTrans1D2" presStyleIdx="0" presStyleCnt="1"/>
      <dgm:spPr/>
    </dgm:pt>
    <dgm:pt modelId="{6EE9D7C3-4023-4AAC-AAC5-EBFE0EFE3415}" type="pres">
      <dgm:prSet presAssocID="{9D1D4CFF-838D-41B3-A70D-B7C77019CD81}" presName="extraNode" presStyleLbl="node1" presStyleIdx="0" presStyleCnt="4"/>
      <dgm:spPr/>
    </dgm:pt>
    <dgm:pt modelId="{F3503144-3608-4B59-9119-E21581B42608}" type="pres">
      <dgm:prSet presAssocID="{9D1D4CFF-838D-41B3-A70D-B7C77019CD81}" presName="dstNode" presStyleLbl="node1" presStyleIdx="0" presStyleCnt="4"/>
      <dgm:spPr/>
    </dgm:pt>
    <dgm:pt modelId="{482987C3-3982-47CD-B3FE-DC870C1BDC68}" type="pres">
      <dgm:prSet presAssocID="{D406C1EC-C43B-4A9A-8AD1-1838F72CF607}" presName="text_1" presStyleLbl="node1" presStyleIdx="0" presStyleCnt="4" custScaleX="101244" custScaleY="106852">
        <dgm:presLayoutVars>
          <dgm:bulletEnabled val="1"/>
        </dgm:presLayoutVars>
      </dgm:prSet>
      <dgm:spPr/>
    </dgm:pt>
    <dgm:pt modelId="{3FB4F148-EF5A-4D03-8AB9-2479E646624C}" type="pres">
      <dgm:prSet presAssocID="{D406C1EC-C43B-4A9A-8AD1-1838F72CF607}" presName="accent_1" presStyleCnt="0"/>
      <dgm:spPr/>
    </dgm:pt>
    <dgm:pt modelId="{5D164B49-1412-43AF-96A3-10BC732FA504}" type="pres">
      <dgm:prSet presAssocID="{D406C1EC-C43B-4A9A-8AD1-1838F72CF607}" presName="accentRepeatNode" presStyleLbl="solidFgAcc1" presStyleIdx="0" presStyleCnt="4"/>
      <dgm:spPr>
        <a:solidFill>
          <a:schemeClr val="bg1"/>
        </a:solidFill>
        <a:ln>
          <a:solidFill>
            <a:srgbClr val="C00000"/>
          </a:solidFill>
        </a:ln>
      </dgm:spPr>
    </dgm:pt>
    <dgm:pt modelId="{1CC4A54D-1733-4FA1-A654-58D703DA338B}" type="pres">
      <dgm:prSet presAssocID="{86E1EBA5-5A6C-4F3C-8E89-CDAA1F996D66}" presName="text_2" presStyleLbl="node1" presStyleIdx="1" presStyleCnt="4" custScaleY="106957">
        <dgm:presLayoutVars>
          <dgm:bulletEnabled val="1"/>
        </dgm:presLayoutVars>
      </dgm:prSet>
      <dgm:spPr>
        <a:prstGeom prst="rect">
          <a:avLst/>
        </a:prstGeom>
      </dgm:spPr>
    </dgm:pt>
    <dgm:pt modelId="{489F4363-5A73-44BC-969D-BF8AA1984222}" type="pres">
      <dgm:prSet presAssocID="{86E1EBA5-5A6C-4F3C-8E89-CDAA1F996D66}" presName="accent_2" presStyleCnt="0"/>
      <dgm:spPr/>
    </dgm:pt>
    <dgm:pt modelId="{9A7D817A-8046-4654-ABC9-E30F2B6E6CEC}" type="pres">
      <dgm:prSet presAssocID="{86E1EBA5-5A6C-4F3C-8E89-CDAA1F996D66}" presName="accentRepeatNode" presStyleLbl="solidFgAcc1" presStyleIdx="1" presStyleCnt="4" custLinFactNeighborX="2518"/>
      <dgm:spPr>
        <a:xfrm>
          <a:off x="71400" y="205068"/>
          <a:ext cx="684145" cy="684145"/>
        </a:xfrm>
        <a:prstGeom prst="ellipse">
          <a:avLst/>
        </a:prstGeom>
        <a:solidFill>
          <a:schemeClr val="accent1">
            <a:lumMod val="75000"/>
          </a:schemeClr>
        </a:solidFill>
        <a:ln w="19050" cap="rnd" cmpd="sng" algn="ctr">
          <a:solidFill>
            <a:srgbClr val="B01513">
              <a:hueOff val="0"/>
              <a:satOff val="0"/>
              <a:lumOff val="0"/>
              <a:alphaOff val="0"/>
            </a:srgbClr>
          </a:solidFill>
          <a:prstDash val="solid"/>
        </a:ln>
        <a:effectLst/>
      </dgm:spPr>
    </dgm:pt>
    <dgm:pt modelId="{CA50C156-6976-44C0-8EA8-77C292AA6E34}" type="pres">
      <dgm:prSet presAssocID="{8EDA89F4-901B-49D0-8697-95375EB56323}" presName="text_3" presStyleLbl="node1" presStyleIdx="2" presStyleCnt="4">
        <dgm:presLayoutVars>
          <dgm:bulletEnabled val="1"/>
        </dgm:presLayoutVars>
      </dgm:prSet>
      <dgm:spPr>
        <a:prstGeom prst="rect">
          <a:avLst/>
        </a:prstGeom>
      </dgm:spPr>
    </dgm:pt>
    <dgm:pt modelId="{6F9EFA04-B4C1-4994-B49A-1031A3D8A24B}" type="pres">
      <dgm:prSet presAssocID="{8EDA89F4-901B-49D0-8697-95375EB56323}" presName="accent_3" presStyleCnt="0"/>
      <dgm:spPr/>
    </dgm:pt>
    <dgm:pt modelId="{D94A5086-F7A6-455A-9D64-3E4950897D08}" type="pres">
      <dgm:prSet presAssocID="{8EDA89F4-901B-49D0-8697-95375EB56323}" presName="accentRepeatNode" presStyleLbl="solidFgAcc1" presStyleIdx="2" presStyleCnt="4"/>
      <dgm:spPr>
        <a:xfrm>
          <a:off x="463591" y="1025779"/>
          <a:ext cx="684145" cy="684145"/>
        </a:xfrm>
        <a:prstGeom prst="ellipse">
          <a:avLst/>
        </a:prstGeom>
        <a:solidFill>
          <a:schemeClr val="bg1"/>
        </a:solidFill>
        <a:ln w="19050" cap="rnd" cmpd="sng" algn="ctr">
          <a:solidFill>
            <a:srgbClr val="B01513">
              <a:hueOff val="0"/>
              <a:satOff val="0"/>
              <a:lumOff val="0"/>
              <a:alphaOff val="0"/>
            </a:srgbClr>
          </a:solidFill>
          <a:prstDash val="solid"/>
        </a:ln>
        <a:effectLst/>
      </dgm:spPr>
    </dgm:pt>
    <dgm:pt modelId="{EA022FE2-C3EC-421A-9282-80311B909DF5}" type="pres">
      <dgm:prSet presAssocID="{79B68CF9-8B96-465A-BC84-5B0843A2199E}" presName="text_4" presStyleLbl="node1" presStyleIdx="3" presStyleCnt="4" custScaleX="99488" custScaleY="74293" custLinFactNeighborX="-416" custLinFactNeighborY="267">
        <dgm:presLayoutVars>
          <dgm:bulletEnabled val="1"/>
        </dgm:presLayoutVars>
      </dgm:prSet>
      <dgm:spPr>
        <a:prstGeom prst="rect">
          <a:avLst/>
        </a:prstGeom>
      </dgm:spPr>
    </dgm:pt>
    <dgm:pt modelId="{19BE75DF-E392-457B-940D-E5C397AF54B9}" type="pres">
      <dgm:prSet presAssocID="{79B68CF9-8B96-465A-BC84-5B0843A2199E}" presName="accent_4" presStyleCnt="0"/>
      <dgm:spPr/>
    </dgm:pt>
    <dgm:pt modelId="{2A0B939D-340B-4959-A7FF-DA92750D2705}" type="pres">
      <dgm:prSet presAssocID="{79B68CF9-8B96-465A-BC84-5B0843A2199E}" presName="accentRepeatNode" presStyleLbl="solidFgAcc1" presStyleIdx="3" presStyleCnt="4"/>
      <dgm:spPr>
        <a:xfrm>
          <a:off x="583962" y="1846491"/>
          <a:ext cx="684145" cy="684145"/>
        </a:xfrm>
        <a:prstGeom prst="ellipse">
          <a:avLst/>
        </a:prstGeom>
        <a:solidFill>
          <a:schemeClr val="bg1"/>
        </a:solidFill>
        <a:ln w="19050" cap="rnd" cmpd="sng" algn="ctr">
          <a:solidFill>
            <a:srgbClr val="B01513">
              <a:hueOff val="0"/>
              <a:satOff val="0"/>
              <a:lumOff val="0"/>
              <a:alphaOff val="0"/>
            </a:srgbClr>
          </a:solidFill>
          <a:prstDash val="solid"/>
        </a:ln>
        <a:effectLst/>
      </dgm:spPr>
    </dgm:pt>
  </dgm:ptLst>
  <dgm:cxnLst>
    <dgm:cxn modelId="{5F25A605-AB40-49F7-890B-9975EB987A62}" type="presOf" srcId="{6C833EE5-1181-4203-BA71-A07C7085656D}" destId="{8DAFC662-455E-4086-AF17-B74AFED36479}" srcOrd="0" destOrd="0" presId="urn:microsoft.com/office/officeart/2008/layout/VerticalCurvedList"/>
    <dgm:cxn modelId="{F0168F16-F4DA-4A9A-8DDF-719CAB0D1F2D}" srcId="{9D1D4CFF-838D-41B3-A70D-B7C77019CD81}" destId="{D406C1EC-C43B-4A9A-8AD1-1838F72CF607}" srcOrd="0" destOrd="0" parTransId="{9C1C5D7F-355C-4211-9086-7369F307E308}" sibTransId="{6C833EE5-1181-4203-BA71-A07C7085656D}"/>
    <dgm:cxn modelId="{A4FBF839-1BCF-4BD5-9946-AE729F4BF59D}" type="presOf" srcId="{9D1D4CFF-838D-41B3-A70D-B7C77019CD81}" destId="{B69F38B5-55C1-41AD-9FE8-458353D0511E}" srcOrd="0" destOrd="0" presId="urn:microsoft.com/office/officeart/2008/layout/VerticalCurvedList"/>
    <dgm:cxn modelId="{3023AB68-E67A-4DAD-B5F8-253DCFA289A3}" srcId="{9D1D4CFF-838D-41B3-A70D-B7C77019CD81}" destId="{79B68CF9-8B96-465A-BC84-5B0843A2199E}" srcOrd="3" destOrd="0" parTransId="{836CC1A1-60DC-44C5-B47F-AE37131027CC}" sibTransId="{2186C93A-CF4E-41DF-BA0A-51B1468E51B8}"/>
    <dgm:cxn modelId="{B6224A72-EBED-4708-82D5-040E67D15E28}" type="presOf" srcId="{D406C1EC-C43B-4A9A-8AD1-1838F72CF607}" destId="{482987C3-3982-47CD-B3FE-DC870C1BDC68}" srcOrd="0" destOrd="0" presId="urn:microsoft.com/office/officeart/2008/layout/VerticalCurvedList"/>
    <dgm:cxn modelId="{C1FB347A-FB81-4FCE-BB3B-9E23CB3B481B}" srcId="{9D1D4CFF-838D-41B3-A70D-B7C77019CD81}" destId="{86E1EBA5-5A6C-4F3C-8E89-CDAA1F996D66}" srcOrd="1" destOrd="0" parTransId="{2ECE6BB6-9CB8-46F0-867B-19BC7C7766DB}" sibTransId="{58141040-13F6-4EB3-BAF7-D2C35E078BDD}"/>
    <dgm:cxn modelId="{2F74E694-A17E-4513-86E9-B318BE4BD897}" srcId="{9D1D4CFF-838D-41B3-A70D-B7C77019CD81}" destId="{8EDA89F4-901B-49D0-8697-95375EB56323}" srcOrd="2" destOrd="0" parTransId="{488A0BA1-93C2-4A0D-8D04-1D64B1029FB9}" sibTransId="{5C600974-98BE-4ED8-9107-9DA5DB1453D4}"/>
    <dgm:cxn modelId="{965CF1B9-564F-48C4-9DA3-BF24FF57F906}" type="presOf" srcId="{8EDA89F4-901B-49D0-8697-95375EB56323}" destId="{CA50C156-6976-44C0-8EA8-77C292AA6E34}" srcOrd="0" destOrd="0" presId="urn:microsoft.com/office/officeart/2008/layout/VerticalCurvedList"/>
    <dgm:cxn modelId="{0C85BEC1-C8DE-47C9-8E02-0DB35B6BD1AC}" type="presOf" srcId="{79B68CF9-8B96-465A-BC84-5B0843A2199E}" destId="{EA022FE2-C3EC-421A-9282-80311B909DF5}" srcOrd="0" destOrd="0" presId="urn:microsoft.com/office/officeart/2008/layout/VerticalCurvedList"/>
    <dgm:cxn modelId="{A3D488F0-BB6D-4578-8761-F2110EF60862}" type="presOf" srcId="{86E1EBA5-5A6C-4F3C-8E89-CDAA1F996D66}" destId="{1CC4A54D-1733-4FA1-A654-58D703DA338B}" srcOrd="0" destOrd="0" presId="urn:microsoft.com/office/officeart/2008/layout/VerticalCurvedList"/>
    <dgm:cxn modelId="{8651327E-28E0-4256-9C15-393B9BE5AC1D}" type="presParOf" srcId="{B69F38B5-55C1-41AD-9FE8-458353D0511E}" destId="{60CFF4DD-76BD-45BF-859E-DDB5448BBCEC}" srcOrd="0" destOrd="0" presId="urn:microsoft.com/office/officeart/2008/layout/VerticalCurvedList"/>
    <dgm:cxn modelId="{0A4B35FA-6494-4B3A-81E7-D809F5107472}" type="presParOf" srcId="{60CFF4DD-76BD-45BF-859E-DDB5448BBCEC}" destId="{39ECE3D3-CFF9-4F09-8264-FBD76FF027E7}" srcOrd="0" destOrd="0" presId="urn:microsoft.com/office/officeart/2008/layout/VerticalCurvedList"/>
    <dgm:cxn modelId="{DD2CBEBC-1FC5-4CBD-B76B-0C5AE3C2F739}" type="presParOf" srcId="{39ECE3D3-CFF9-4F09-8264-FBD76FF027E7}" destId="{76F848A5-0A15-489A-BC3D-960FC877270C}" srcOrd="0" destOrd="0" presId="urn:microsoft.com/office/officeart/2008/layout/VerticalCurvedList"/>
    <dgm:cxn modelId="{8C4A48ED-A2F6-4ED4-95D8-9BACB47AFF70}" type="presParOf" srcId="{39ECE3D3-CFF9-4F09-8264-FBD76FF027E7}" destId="{8DAFC662-455E-4086-AF17-B74AFED36479}" srcOrd="1" destOrd="0" presId="urn:microsoft.com/office/officeart/2008/layout/VerticalCurvedList"/>
    <dgm:cxn modelId="{175984CC-97B1-4130-B700-7930B05D84D5}" type="presParOf" srcId="{39ECE3D3-CFF9-4F09-8264-FBD76FF027E7}" destId="{6EE9D7C3-4023-4AAC-AAC5-EBFE0EFE3415}" srcOrd="2" destOrd="0" presId="urn:microsoft.com/office/officeart/2008/layout/VerticalCurvedList"/>
    <dgm:cxn modelId="{9DBD0835-A3B9-483E-9D91-2611B34E927A}" type="presParOf" srcId="{39ECE3D3-CFF9-4F09-8264-FBD76FF027E7}" destId="{F3503144-3608-4B59-9119-E21581B42608}" srcOrd="3" destOrd="0" presId="urn:microsoft.com/office/officeart/2008/layout/VerticalCurvedList"/>
    <dgm:cxn modelId="{4FC24DB1-D30A-4E38-BCFC-D291B88A6406}" type="presParOf" srcId="{60CFF4DD-76BD-45BF-859E-DDB5448BBCEC}" destId="{482987C3-3982-47CD-B3FE-DC870C1BDC68}" srcOrd="1" destOrd="0" presId="urn:microsoft.com/office/officeart/2008/layout/VerticalCurvedList"/>
    <dgm:cxn modelId="{D6F2D7F6-6668-4FE7-B05F-EC504F7D6C20}" type="presParOf" srcId="{60CFF4DD-76BD-45BF-859E-DDB5448BBCEC}" destId="{3FB4F148-EF5A-4D03-8AB9-2479E646624C}" srcOrd="2" destOrd="0" presId="urn:microsoft.com/office/officeart/2008/layout/VerticalCurvedList"/>
    <dgm:cxn modelId="{2B0822E2-75D7-49AA-9158-7E6624A8D6D2}" type="presParOf" srcId="{3FB4F148-EF5A-4D03-8AB9-2479E646624C}" destId="{5D164B49-1412-43AF-96A3-10BC732FA504}" srcOrd="0" destOrd="0" presId="urn:microsoft.com/office/officeart/2008/layout/VerticalCurvedList"/>
    <dgm:cxn modelId="{8EA0683D-0F74-411F-A2B5-5414C3CEBF6A}" type="presParOf" srcId="{60CFF4DD-76BD-45BF-859E-DDB5448BBCEC}" destId="{1CC4A54D-1733-4FA1-A654-58D703DA338B}" srcOrd="3" destOrd="0" presId="urn:microsoft.com/office/officeart/2008/layout/VerticalCurvedList"/>
    <dgm:cxn modelId="{A7070B90-C662-4159-B351-80F711A6C88C}" type="presParOf" srcId="{60CFF4DD-76BD-45BF-859E-DDB5448BBCEC}" destId="{489F4363-5A73-44BC-969D-BF8AA1984222}" srcOrd="4" destOrd="0" presId="urn:microsoft.com/office/officeart/2008/layout/VerticalCurvedList"/>
    <dgm:cxn modelId="{6662C4B1-4DF7-448C-992B-B0EE0DC1A281}" type="presParOf" srcId="{489F4363-5A73-44BC-969D-BF8AA1984222}" destId="{9A7D817A-8046-4654-ABC9-E30F2B6E6CEC}" srcOrd="0" destOrd="0" presId="urn:microsoft.com/office/officeart/2008/layout/VerticalCurvedList"/>
    <dgm:cxn modelId="{4BF6B3EC-0374-431B-B193-CCF2B0D636BB}" type="presParOf" srcId="{60CFF4DD-76BD-45BF-859E-DDB5448BBCEC}" destId="{CA50C156-6976-44C0-8EA8-77C292AA6E34}" srcOrd="5" destOrd="0" presId="urn:microsoft.com/office/officeart/2008/layout/VerticalCurvedList"/>
    <dgm:cxn modelId="{414DC4BF-AE12-4CE7-BDC9-82563AF7E076}" type="presParOf" srcId="{60CFF4DD-76BD-45BF-859E-DDB5448BBCEC}" destId="{6F9EFA04-B4C1-4994-B49A-1031A3D8A24B}" srcOrd="6" destOrd="0" presId="urn:microsoft.com/office/officeart/2008/layout/VerticalCurvedList"/>
    <dgm:cxn modelId="{5E0D0850-E8D8-4729-B93A-9DA3800154B8}" type="presParOf" srcId="{6F9EFA04-B4C1-4994-B49A-1031A3D8A24B}" destId="{D94A5086-F7A6-455A-9D64-3E4950897D08}" srcOrd="0" destOrd="0" presId="urn:microsoft.com/office/officeart/2008/layout/VerticalCurvedList"/>
    <dgm:cxn modelId="{5BBE72F5-D386-44BF-8262-7A56FBF26792}" type="presParOf" srcId="{60CFF4DD-76BD-45BF-859E-DDB5448BBCEC}" destId="{EA022FE2-C3EC-421A-9282-80311B909DF5}" srcOrd="7" destOrd="0" presId="urn:microsoft.com/office/officeart/2008/layout/VerticalCurvedList"/>
    <dgm:cxn modelId="{2CC48AA8-2501-4B21-8AE4-55B08A29C87B}" type="presParOf" srcId="{60CFF4DD-76BD-45BF-859E-DDB5448BBCEC}" destId="{19BE75DF-E392-457B-940D-E5C397AF54B9}" srcOrd="8" destOrd="0" presId="urn:microsoft.com/office/officeart/2008/layout/VerticalCurvedList"/>
    <dgm:cxn modelId="{A5A23D0B-70C3-4EAC-B76D-CA011522A5AD}" type="presParOf" srcId="{19BE75DF-E392-457B-940D-E5C397AF54B9}" destId="{2A0B939D-340B-4959-A7FF-DA92750D270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1D4CFF-838D-41B3-A70D-B7C77019CD8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86E1EBA5-5A6C-4F3C-8E89-CDAA1F996D66}">
      <dgm:prSet phldrT="[Texte]" custT="1"/>
      <dgm:spPr>
        <a:xfrm>
          <a:off x="413473" y="329443"/>
          <a:ext cx="6726669" cy="435395"/>
        </a:xfrm>
        <a:solidFill>
          <a:sysClr val="window" lastClr="FFFFFF"/>
        </a:solidFill>
        <a:ln w="19050" cap="rnd" cmpd="sng" algn="ctr">
          <a:solidFill>
            <a:sysClr val="window" lastClr="FFFFFF">
              <a:hueOff val="0"/>
              <a:satOff val="0"/>
              <a:lumOff val="0"/>
              <a:alphaOff val="0"/>
            </a:sysClr>
          </a:solidFill>
          <a:prstDash val="solid"/>
        </a:ln>
        <a:effectLst/>
      </dgm:spPr>
      <dgm:t>
        <a:bodyPr/>
        <a:lstStyle/>
        <a:p>
          <a:pPr>
            <a:lnSpc>
              <a:spcPct val="90000"/>
            </a:lnSpc>
            <a:buNone/>
          </a:pPr>
          <a:endParaRPr lang="fr-FR" sz="2400" b="1" dirty="0">
            <a:solidFill>
              <a:schemeClr val="tx1"/>
            </a:solidFill>
            <a:latin typeface="Yu Gothic" panose="020B0400000000000000" pitchFamily="34" charset="-128"/>
            <a:ea typeface="Yu Gothic" panose="020B0400000000000000" pitchFamily="34" charset="-128"/>
          </a:endParaRPr>
        </a:p>
        <a:p>
          <a:pPr>
            <a:lnSpc>
              <a:spcPct val="90000"/>
            </a:lnSpc>
            <a:buNone/>
          </a:pPr>
          <a:r>
            <a:rPr lang="fr-FR" sz="2400" b="1" dirty="0">
              <a:solidFill>
                <a:schemeClr val="tx1"/>
              </a:solidFill>
              <a:latin typeface="Yu Gothic" panose="020B0400000000000000" pitchFamily="34" charset="-128"/>
              <a:ea typeface="Yu Gothic" panose="020B0400000000000000" pitchFamily="34" charset="-128"/>
            </a:rPr>
            <a:t>Problématique et contexte du projet 7</a:t>
          </a:r>
        </a:p>
        <a:p>
          <a:pPr>
            <a:lnSpc>
              <a:spcPct val="90000"/>
            </a:lnSpc>
            <a:buNone/>
          </a:pPr>
          <a:r>
            <a:rPr lang="fr-FR" sz="2400" b="1" dirty="0">
              <a:solidFill>
                <a:schemeClr val="tx1"/>
              </a:solidFill>
              <a:latin typeface="Yu Gothic" panose="020B0400000000000000" pitchFamily="34" charset="-128"/>
              <a:ea typeface="Yu Gothic" panose="020B0400000000000000" pitchFamily="34" charset="-128"/>
            </a:rPr>
            <a:t>						</a:t>
          </a:r>
        </a:p>
        <a:p>
          <a:pPr>
            <a:lnSpc>
              <a:spcPct val="90000"/>
            </a:lnSpc>
            <a:buNone/>
          </a:pPr>
          <a:r>
            <a:rPr lang="fr-FR" sz="2400" b="1" dirty="0">
              <a:solidFill>
                <a:schemeClr val="tx1"/>
              </a:solidFill>
              <a:latin typeface="Yu Gothic" panose="020B0400000000000000" pitchFamily="34" charset="-128"/>
              <a:ea typeface="Yu Gothic" panose="020B0400000000000000" pitchFamily="34" charset="-128"/>
            </a:rPr>
            <a:t>Dashboard</a:t>
          </a:r>
        </a:p>
        <a:p>
          <a:pPr>
            <a:lnSpc>
              <a:spcPct val="90000"/>
            </a:lnSpc>
            <a:buNone/>
          </a:pPr>
          <a:endParaRPr lang="fr-FR" sz="2400" b="1" i="0" u="none" strike="noStrike" baseline="0" dirty="0">
            <a:solidFill>
              <a:schemeClr val="tx1"/>
            </a:solidFill>
            <a:latin typeface="Yu Gothic" panose="020B0400000000000000" pitchFamily="34" charset="-128"/>
            <a:ea typeface="Yu Gothic" panose="020B0400000000000000" pitchFamily="34" charset="-128"/>
            <a:cs typeface="Calibri" panose="020F0502020204030204" pitchFamily="34" charset="0"/>
          </a:endParaRPr>
        </a:p>
        <a:p>
          <a:pPr>
            <a:lnSpc>
              <a:spcPct val="90000"/>
            </a:lnSpc>
            <a:buNone/>
          </a:pPr>
          <a:endParaRPr lang="fr-FR" sz="2400" b="1" i="0" u="none" strike="noStrike" baseline="0" dirty="0">
            <a:solidFill>
              <a:srgbClr val="000000"/>
            </a:solidFill>
            <a:latin typeface="Yu Gothic" panose="020B0400000000000000" pitchFamily="34" charset="-128"/>
            <a:ea typeface="Yu Gothic" panose="020B0400000000000000" pitchFamily="34" charset="-128"/>
            <a:cs typeface="Calibri" panose="020F0502020204030204" pitchFamily="34" charset="0"/>
          </a:endParaRPr>
        </a:p>
        <a:p>
          <a:pPr>
            <a:lnSpc>
              <a:spcPct val="90000"/>
            </a:lnSpc>
            <a:buNone/>
          </a:pPr>
          <a:endParaRPr lang="fr-FR" sz="2400" dirty="0">
            <a:solidFill>
              <a:sysClr val="window" lastClr="FFFFFF"/>
            </a:solidFill>
            <a:latin typeface="Century Gothic" panose="020B0502020202020204"/>
            <a:ea typeface="+mn-ea"/>
            <a:cs typeface="+mn-cs"/>
          </a:endParaRPr>
        </a:p>
      </dgm:t>
    </dgm:pt>
    <dgm:pt modelId="{2ECE6BB6-9CB8-46F0-867B-19BC7C7766DB}" type="parTrans" cxnId="{C1FB347A-FB81-4FCE-BB3B-9E23CB3B481B}">
      <dgm:prSet/>
      <dgm:spPr/>
      <dgm:t>
        <a:bodyPr/>
        <a:lstStyle/>
        <a:p>
          <a:endParaRPr lang="fr-FR"/>
        </a:p>
      </dgm:t>
    </dgm:pt>
    <dgm:pt modelId="{58141040-13F6-4EB3-BAF7-D2C35E078BDD}" type="sibTrans" cxnId="{C1FB347A-FB81-4FCE-BB3B-9E23CB3B481B}">
      <dgm:prSet/>
      <dgm:spPr>
        <a:xfrm>
          <a:off x="-4948603" y="-758266"/>
          <a:ext cx="5893660" cy="5893660"/>
        </a:xfrm>
        <a:prstGeom prst="blockArc">
          <a:avLst>
            <a:gd name="adj1" fmla="val 18900000"/>
            <a:gd name="adj2" fmla="val 2700000"/>
            <a:gd name="adj3" fmla="val 366"/>
          </a:avLst>
        </a:prstGeom>
        <a:noFill/>
        <a:ln w="19050" cap="rnd" cmpd="sng" algn="ctr">
          <a:solidFill>
            <a:srgbClr val="B01513">
              <a:shade val="60000"/>
              <a:hueOff val="0"/>
              <a:satOff val="0"/>
              <a:lumOff val="0"/>
              <a:alphaOff val="0"/>
            </a:srgbClr>
          </a:solidFill>
          <a:prstDash val="solid"/>
        </a:ln>
        <a:effectLst/>
      </dgm:spPr>
      <dgm:t>
        <a:bodyPr/>
        <a:lstStyle/>
        <a:p>
          <a:endParaRPr lang="fr-FR"/>
        </a:p>
      </dgm:t>
    </dgm:pt>
    <dgm:pt modelId="{8EDA89F4-901B-49D0-8697-95375EB56323}">
      <dgm:prSet phldrT="[Texte]" custT="1"/>
      <dgm:spPr>
        <a:xfrm>
          <a:off x="805663" y="1041285"/>
          <a:ext cx="6334479" cy="653134"/>
        </a:xfrm>
        <a:solidFill>
          <a:sysClr val="window" lastClr="FFFFFF"/>
        </a:solidFill>
        <a:ln w="19050" cap="rnd" cmpd="sng" algn="ctr">
          <a:solidFill>
            <a:sysClr val="window" lastClr="FFFFFF">
              <a:hueOff val="0"/>
              <a:satOff val="0"/>
              <a:lumOff val="0"/>
              <a:alphaOff val="0"/>
            </a:sysClr>
          </a:solidFill>
          <a:prstDash val="solid"/>
        </a:ln>
        <a:effectLst/>
      </dgm:spPr>
      <dgm:t>
        <a:bodyPr/>
        <a:lstStyle/>
        <a:p>
          <a:pPr>
            <a:buNone/>
          </a:pPr>
          <a:r>
            <a:rPr lang="fr-FR" sz="2400" b="1" dirty="0">
              <a:solidFill>
                <a:schemeClr val="tx1"/>
              </a:solidFill>
              <a:latin typeface="Yu Gothic" panose="020B0400000000000000" pitchFamily="34" charset="-128"/>
              <a:ea typeface="Yu Gothic" panose="020B0400000000000000" pitchFamily="34" charset="-128"/>
            </a:rPr>
            <a:t>Problématique et contexte du projet 6</a:t>
          </a:r>
          <a:endParaRPr lang="fr-FR" sz="2400" dirty="0">
            <a:solidFill>
              <a:sysClr val="window" lastClr="FFFFFF"/>
            </a:solidFill>
            <a:latin typeface="Yu Gothic" panose="020B0400000000000000" pitchFamily="34" charset="-128"/>
            <a:ea typeface="Yu Gothic" panose="020B0400000000000000" pitchFamily="34" charset="-128"/>
            <a:cs typeface="Calibri" panose="020F0502020204030204" pitchFamily="34" charset="0"/>
          </a:endParaRPr>
        </a:p>
      </dgm:t>
    </dgm:pt>
    <dgm:pt modelId="{488A0BA1-93C2-4A0D-8D04-1D64B1029FB9}" type="parTrans" cxnId="{2F74E694-A17E-4513-86E9-B318BE4BD897}">
      <dgm:prSet/>
      <dgm:spPr/>
      <dgm:t>
        <a:bodyPr/>
        <a:lstStyle/>
        <a:p>
          <a:endParaRPr lang="fr-FR"/>
        </a:p>
      </dgm:t>
    </dgm:pt>
    <dgm:pt modelId="{5C600974-98BE-4ED8-9107-9DA5DB1453D4}" type="sibTrans" cxnId="{2F74E694-A17E-4513-86E9-B318BE4BD897}">
      <dgm:prSet/>
      <dgm:spPr/>
      <dgm:t>
        <a:bodyPr/>
        <a:lstStyle/>
        <a:p>
          <a:endParaRPr lang="fr-FR"/>
        </a:p>
      </dgm:t>
    </dgm:pt>
    <dgm:pt modelId="{79B68CF9-8B96-465A-BC84-5B0843A2199E}">
      <dgm:prSet phldrT="[Texte]" custT="1"/>
      <dgm:spPr>
        <a:xfrm>
          <a:off x="926034" y="1973263"/>
          <a:ext cx="6214108" cy="430600"/>
        </a:xfrm>
        <a:solidFill>
          <a:sysClr val="window" lastClr="FFFFFF"/>
        </a:solidFill>
        <a:ln w="19050" cap="rnd" cmpd="sng" algn="ctr">
          <a:solidFill>
            <a:sysClr val="window" lastClr="FFFFFF">
              <a:hueOff val="0"/>
              <a:satOff val="0"/>
              <a:lumOff val="0"/>
              <a:alphaOff val="0"/>
            </a:sysClr>
          </a:solidFill>
          <a:prstDash val="solid"/>
        </a:ln>
        <a:effectLst/>
      </dgm:spPr>
      <dgm:t>
        <a:bodyPr/>
        <a:lstStyle/>
        <a:p>
          <a:pPr>
            <a:buNone/>
          </a:pPr>
          <a:endParaRPr lang="fr-FR" sz="2400" b="1" i="0" u="none" strike="noStrike" baseline="0" dirty="0">
            <a:solidFill>
              <a:srgbClr val="000000"/>
            </a:solidFill>
            <a:latin typeface="Yu Gothic" panose="020B0400000000000000" pitchFamily="34" charset="-128"/>
            <a:ea typeface="Yu Gothic" panose="020B0400000000000000" pitchFamily="34" charset="-128"/>
            <a:cs typeface="Arial" panose="020B0604020202020204" pitchFamily="34" charset="0"/>
          </a:endParaRPr>
        </a:p>
        <a:p>
          <a:pPr>
            <a:buNone/>
          </a:pPr>
          <a:r>
            <a:rPr lang="fr-FR" sz="2400" b="1" i="0" u="none" strike="noStrike" baseline="0" dirty="0">
              <a:solidFill>
                <a:srgbClr val="000000"/>
              </a:solidFill>
              <a:latin typeface="Yu Gothic" panose="020B0400000000000000" pitchFamily="34" charset="-128"/>
              <a:ea typeface="Yu Gothic" panose="020B0400000000000000" pitchFamily="34" charset="-128"/>
              <a:cs typeface="Arial" panose="020B0604020202020204" pitchFamily="34" charset="0"/>
            </a:rPr>
            <a:t>Conclusion</a:t>
          </a:r>
        </a:p>
        <a:p>
          <a:pPr>
            <a:buNone/>
          </a:pPr>
          <a:endParaRPr lang="fr-FR" sz="2400" dirty="0">
            <a:solidFill>
              <a:sysClr val="window" lastClr="FFFFFF"/>
            </a:solidFill>
            <a:latin typeface="Yu Gothic" panose="020B0400000000000000" pitchFamily="34" charset="-128"/>
            <a:ea typeface="Yu Gothic" panose="020B0400000000000000" pitchFamily="34" charset="-128"/>
            <a:cs typeface="Calibri" panose="020F0502020204030204" pitchFamily="34" charset="0"/>
          </a:endParaRPr>
        </a:p>
      </dgm:t>
    </dgm:pt>
    <dgm:pt modelId="{836CC1A1-60DC-44C5-B47F-AE37131027CC}" type="parTrans" cxnId="{3023AB68-E67A-4DAD-B5F8-253DCFA289A3}">
      <dgm:prSet/>
      <dgm:spPr/>
      <dgm:t>
        <a:bodyPr/>
        <a:lstStyle/>
        <a:p>
          <a:endParaRPr lang="fr-FR"/>
        </a:p>
      </dgm:t>
    </dgm:pt>
    <dgm:pt modelId="{2186C93A-CF4E-41DF-BA0A-51B1468E51B8}" type="sibTrans" cxnId="{3023AB68-E67A-4DAD-B5F8-253DCFA289A3}">
      <dgm:prSet/>
      <dgm:spPr/>
      <dgm:t>
        <a:bodyPr/>
        <a:lstStyle/>
        <a:p>
          <a:endParaRPr lang="fr-FR"/>
        </a:p>
      </dgm:t>
    </dgm:pt>
    <dgm:pt modelId="{D406C1EC-C43B-4A9A-8AD1-1838F72CF607}">
      <dgm:prSet/>
      <dgm:spPr>
        <a:solidFill>
          <a:schemeClr val="bg1"/>
        </a:solidFill>
      </dgm:spPr>
      <dgm:t>
        <a:bodyPr/>
        <a:lstStyle/>
        <a:p>
          <a:endParaRPr lang="fr-FR"/>
        </a:p>
      </dgm:t>
    </dgm:pt>
    <dgm:pt modelId="{9C1C5D7F-355C-4211-9086-7369F307E308}" type="parTrans" cxnId="{F0168F16-F4DA-4A9A-8DDF-719CAB0D1F2D}">
      <dgm:prSet/>
      <dgm:spPr/>
      <dgm:t>
        <a:bodyPr/>
        <a:lstStyle/>
        <a:p>
          <a:endParaRPr lang="fr-FR"/>
        </a:p>
      </dgm:t>
    </dgm:pt>
    <dgm:pt modelId="{6C833EE5-1181-4203-BA71-A07C7085656D}" type="sibTrans" cxnId="{F0168F16-F4DA-4A9A-8DDF-719CAB0D1F2D}">
      <dgm:prSet/>
      <dgm:spPr/>
      <dgm:t>
        <a:bodyPr/>
        <a:lstStyle/>
        <a:p>
          <a:endParaRPr lang="fr-FR"/>
        </a:p>
      </dgm:t>
    </dgm:pt>
    <dgm:pt modelId="{B69F38B5-55C1-41AD-9FE8-458353D0511E}" type="pres">
      <dgm:prSet presAssocID="{9D1D4CFF-838D-41B3-A70D-B7C77019CD81}" presName="Name0" presStyleCnt="0">
        <dgm:presLayoutVars>
          <dgm:chMax val="7"/>
          <dgm:chPref val="7"/>
          <dgm:dir/>
        </dgm:presLayoutVars>
      </dgm:prSet>
      <dgm:spPr/>
    </dgm:pt>
    <dgm:pt modelId="{60CFF4DD-76BD-45BF-859E-DDB5448BBCEC}" type="pres">
      <dgm:prSet presAssocID="{9D1D4CFF-838D-41B3-A70D-B7C77019CD81}" presName="Name1" presStyleCnt="0"/>
      <dgm:spPr/>
    </dgm:pt>
    <dgm:pt modelId="{39ECE3D3-CFF9-4F09-8264-FBD76FF027E7}" type="pres">
      <dgm:prSet presAssocID="{9D1D4CFF-838D-41B3-A70D-B7C77019CD81}" presName="cycle" presStyleCnt="0"/>
      <dgm:spPr/>
    </dgm:pt>
    <dgm:pt modelId="{76F848A5-0A15-489A-BC3D-960FC877270C}" type="pres">
      <dgm:prSet presAssocID="{9D1D4CFF-838D-41B3-A70D-B7C77019CD81}" presName="srcNode" presStyleLbl="node1" presStyleIdx="0" presStyleCnt="4"/>
      <dgm:spPr/>
    </dgm:pt>
    <dgm:pt modelId="{8DAFC662-455E-4086-AF17-B74AFED36479}" type="pres">
      <dgm:prSet presAssocID="{9D1D4CFF-838D-41B3-A70D-B7C77019CD81}" presName="conn" presStyleLbl="parChTrans1D2" presStyleIdx="0" presStyleCnt="1"/>
      <dgm:spPr/>
    </dgm:pt>
    <dgm:pt modelId="{6EE9D7C3-4023-4AAC-AAC5-EBFE0EFE3415}" type="pres">
      <dgm:prSet presAssocID="{9D1D4CFF-838D-41B3-A70D-B7C77019CD81}" presName="extraNode" presStyleLbl="node1" presStyleIdx="0" presStyleCnt="4"/>
      <dgm:spPr/>
    </dgm:pt>
    <dgm:pt modelId="{F3503144-3608-4B59-9119-E21581B42608}" type="pres">
      <dgm:prSet presAssocID="{9D1D4CFF-838D-41B3-A70D-B7C77019CD81}" presName="dstNode" presStyleLbl="node1" presStyleIdx="0" presStyleCnt="4"/>
      <dgm:spPr/>
    </dgm:pt>
    <dgm:pt modelId="{482987C3-3982-47CD-B3FE-DC870C1BDC68}" type="pres">
      <dgm:prSet presAssocID="{D406C1EC-C43B-4A9A-8AD1-1838F72CF607}" presName="text_1" presStyleLbl="node1" presStyleIdx="0" presStyleCnt="4" custScaleX="101244" custScaleY="106852">
        <dgm:presLayoutVars>
          <dgm:bulletEnabled val="1"/>
        </dgm:presLayoutVars>
      </dgm:prSet>
      <dgm:spPr/>
    </dgm:pt>
    <dgm:pt modelId="{3FB4F148-EF5A-4D03-8AB9-2479E646624C}" type="pres">
      <dgm:prSet presAssocID="{D406C1EC-C43B-4A9A-8AD1-1838F72CF607}" presName="accent_1" presStyleCnt="0"/>
      <dgm:spPr/>
    </dgm:pt>
    <dgm:pt modelId="{5D164B49-1412-43AF-96A3-10BC732FA504}" type="pres">
      <dgm:prSet presAssocID="{D406C1EC-C43B-4A9A-8AD1-1838F72CF607}" presName="accentRepeatNode" presStyleLbl="solidFgAcc1" presStyleIdx="0" presStyleCnt="4"/>
      <dgm:spPr>
        <a:solidFill>
          <a:schemeClr val="bg1"/>
        </a:solidFill>
        <a:ln>
          <a:solidFill>
            <a:srgbClr val="C00000"/>
          </a:solidFill>
        </a:ln>
      </dgm:spPr>
    </dgm:pt>
    <dgm:pt modelId="{1CC4A54D-1733-4FA1-A654-58D703DA338B}" type="pres">
      <dgm:prSet presAssocID="{86E1EBA5-5A6C-4F3C-8E89-CDAA1F996D66}" presName="text_2" presStyleLbl="node1" presStyleIdx="1" presStyleCnt="4" custScaleY="106957">
        <dgm:presLayoutVars>
          <dgm:bulletEnabled val="1"/>
        </dgm:presLayoutVars>
      </dgm:prSet>
      <dgm:spPr>
        <a:prstGeom prst="rect">
          <a:avLst/>
        </a:prstGeom>
      </dgm:spPr>
    </dgm:pt>
    <dgm:pt modelId="{489F4363-5A73-44BC-969D-BF8AA1984222}" type="pres">
      <dgm:prSet presAssocID="{86E1EBA5-5A6C-4F3C-8E89-CDAA1F996D66}" presName="accent_2" presStyleCnt="0"/>
      <dgm:spPr/>
    </dgm:pt>
    <dgm:pt modelId="{9A7D817A-8046-4654-ABC9-E30F2B6E6CEC}" type="pres">
      <dgm:prSet presAssocID="{86E1EBA5-5A6C-4F3C-8E89-CDAA1F996D66}" presName="accentRepeatNode" presStyleLbl="solidFgAcc1" presStyleIdx="1" presStyleCnt="4"/>
      <dgm:spPr>
        <a:xfrm>
          <a:off x="71400" y="205068"/>
          <a:ext cx="684145" cy="684145"/>
        </a:xfrm>
        <a:prstGeom prst="ellipse">
          <a:avLst/>
        </a:prstGeom>
        <a:solidFill>
          <a:schemeClr val="bg1"/>
        </a:solidFill>
        <a:ln w="19050" cap="rnd" cmpd="sng" algn="ctr">
          <a:solidFill>
            <a:srgbClr val="B01513">
              <a:hueOff val="0"/>
              <a:satOff val="0"/>
              <a:lumOff val="0"/>
              <a:alphaOff val="0"/>
            </a:srgbClr>
          </a:solidFill>
          <a:prstDash val="solid"/>
        </a:ln>
        <a:effectLst/>
      </dgm:spPr>
    </dgm:pt>
    <dgm:pt modelId="{CA50C156-6976-44C0-8EA8-77C292AA6E34}" type="pres">
      <dgm:prSet presAssocID="{8EDA89F4-901B-49D0-8697-95375EB56323}" presName="text_3" presStyleLbl="node1" presStyleIdx="2" presStyleCnt="4">
        <dgm:presLayoutVars>
          <dgm:bulletEnabled val="1"/>
        </dgm:presLayoutVars>
      </dgm:prSet>
      <dgm:spPr>
        <a:prstGeom prst="rect">
          <a:avLst/>
        </a:prstGeom>
      </dgm:spPr>
    </dgm:pt>
    <dgm:pt modelId="{6F9EFA04-B4C1-4994-B49A-1031A3D8A24B}" type="pres">
      <dgm:prSet presAssocID="{8EDA89F4-901B-49D0-8697-95375EB56323}" presName="accent_3" presStyleCnt="0"/>
      <dgm:spPr/>
    </dgm:pt>
    <dgm:pt modelId="{D94A5086-F7A6-455A-9D64-3E4950897D08}" type="pres">
      <dgm:prSet presAssocID="{8EDA89F4-901B-49D0-8697-95375EB56323}" presName="accentRepeatNode" presStyleLbl="solidFgAcc1" presStyleIdx="2" presStyleCnt="4"/>
      <dgm:spPr>
        <a:xfrm>
          <a:off x="463591" y="1025779"/>
          <a:ext cx="684145" cy="684145"/>
        </a:xfrm>
        <a:prstGeom prst="ellipse">
          <a:avLst/>
        </a:prstGeom>
        <a:solidFill>
          <a:schemeClr val="accent1">
            <a:lumMod val="75000"/>
          </a:schemeClr>
        </a:solidFill>
        <a:ln w="19050" cap="rnd" cmpd="sng" algn="ctr">
          <a:solidFill>
            <a:srgbClr val="B01513">
              <a:hueOff val="0"/>
              <a:satOff val="0"/>
              <a:lumOff val="0"/>
              <a:alphaOff val="0"/>
            </a:srgbClr>
          </a:solidFill>
          <a:prstDash val="solid"/>
        </a:ln>
        <a:effectLst/>
      </dgm:spPr>
    </dgm:pt>
    <dgm:pt modelId="{EA022FE2-C3EC-421A-9282-80311B909DF5}" type="pres">
      <dgm:prSet presAssocID="{79B68CF9-8B96-465A-BC84-5B0843A2199E}" presName="text_4" presStyleLbl="node1" presStyleIdx="3" presStyleCnt="4" custScaleX="99488" custScaleY="74293" custLinFactNeighborX="-416" custLinFactNeighborY="267">
        <dgm:presLayoutVars>
          <dgm:bulletEnabled val="1"/>
        </dgm:presLayoutVars>
      </dgm:prSet>
      <dgm:spPr>
        <a:prstGeom prst="rect">
          <a:avLst/>
        </a:prstGeom>
      </dgm:spPr>
    </dgm:pt>
    <dgm:pt modelId="{19BE75DF-E392-457B-940D-E5C397AF54B9}" type="pres">
      <dgm:prSet presAssocID="{79B68CF9-8B96-465A-BC84-5B0843A2199E}" presName="accent_4" presStyleCnt="0"/>
      <dgm:spPr/>
    </dgm:pt>
    <dgm:pt modelId="{2A0B939D-340B-4959-A7FF-DA92750D2705}" type="pres">
      <dgm:prSet presAssocID="{79B68CF9-8B96-465A-BC84-5B0843A2199E}" presName="accentRepeatNode" presStyleLbl="solidFgAcc1" presStyleIdx="3" presStyleCnt="4"/>
      <dgm:spPr>
        <a:xfrm>
          <a:off x="583962" y="1846491"/>
          <a:ext cx="684145" cy="684145"/>
        </a:xfrm>
        <a:prstGeom prst="ellipse">
          <a:avLst/>
        </a:prstGeom>
        <a:solidFill>
          <a:schemeClr val="bg1"/>
        </a:solidFill>
        <a:ln w="19050" cap="rnd" cmpd="sng" algn="ctr">
          <a:solidFill>
            <a:srgbClr val="B01513">
              <a:hueOff val="0"/>
              <a:satOff val="0"/>
              <a:lumOff val="0"/>
              <a:alphaOff val="0"/>
            </a:srgbClr>
          </a:solidFill>
          <a:prstDash val="solid"/>
        </a:ln>
        <a:effectLst/>
      </dgm:spPr>
    </dgm:pt>
  </dgm:ptLst>
  <dgm:cxnLst>
    <dgm:cxn modelId="{5F25A605-AB40-49F7-890B-9975EB987A62}" type="presOf" srcId="{6C833EE5-1181-4203-BA71-A07C7085656D}" destId="{8DAFC662-455E-4086-AF17-B74AFED36479}" srcOrd="0" destOrd="0" presId="urn:microsoft.com/office/officeart/2008/layout/VerticalCurvedList"/>
    <dgm:cxn modelId="{F0168F16-F4DA-4A9A-8DDF-719CAB0D1F2D}" srcId="{9D1D4CFF-838D-41B3-A70D-B7C77019CD81}" destId="{D406C1EC-C43B-4A9A-8AD1-1838F72CF607}" srcOrd="0" destOrd="0" parTransId="{9C1C5D7F-355C-4211-9086-7369F307E308}" sibTransId="{6C833EE5-1181-4203-BA71-A07C7085656D}"/>
    <dgm:cxn modelId="{A4FBF839-1BCF-4BD5-9946-AE729F4BF59D}" type="presOf" srcId="{9D1D4CFF-838D-41B3-A70D-B7C77019CD81}" destId="{B69F38B5-55C1-41AD-9FE8-458353D0511E}" srcOrd="0" destOrd="0" presId="urn:microsoft.com/office/officeart/2008/layout/VerticalCurvedList"/>
    <dgm:cxn modelId="{3023AB68-E67A-4DAD-B5F8-253DCFA289A3}" srcId="{9D1D4CFF-838D-41B3-A70D-B7C77019CD81}" destId="{79B68CF9-8B96-465A-BC84-5B0843A2199E}" srcOrd="3" destOrd="0" parTransId="{836CC1A1-60DC-44C5-B47F-AE37131027CC}" sibTransId="{2186C93A-CF4E-41DF-BA0A-51B1468E51B8}"/>
    <dgm:cxn modelId="{B6224A72-EBED-4708-82D5-040E67D15E28}" type="presOf" srcId="{D406C1EC-C43B-4A9A-8AD1-1838F72CF607}" destId="{482987C3-3982-47CD-B3FE-DC870C1BDC68}" srcOrd="0" destOrd="0" presId="urn:microsoft.com/office/officeart/2008/layout/VerticalCurvedList"/>
    <dgm:cxn modelId="{C1FB347A-FB81-4FCE-BB3B-9E23CB3B481B}" srcId="{9D1D4CFF-838D-41B3-A70D-B7C77019CD81}" destId="{86E1EBA5-5A6C-4F3C-8E89-CDAA1F996D66}" srcOrd="1" destOrd="0" parTransId="{2ECE6BB6-9CB8-46F0-867B-19BC7C7766DB}" sibTransId="{58141040-13F6-4EB3-BAF7-D2C35E078BDD}"/>
    <dgm:cxn modelId="{2F74E694-A17E-4513-86E9-B318BE4BD897}" srcId="{9D1D4CFF-838D-41B3-A70D-B7C77019CD81}" destId="{8EDA89F4-901B-49D0-8697-95375EB56323}" srcOrd="2" destOrd="0" parTransId="{488A0BA1-93C2-4A0D-8D04-1D64B1029FB9}" sibTransId="{5C600974-98BE-4ED8-9107-9DA5DB1453D4}"/>
    <dgm:cxn modelId="{965CF1B9-564F-48C4-9DA3-BF24FF57F906}" type="presOf" srcId="{8EDA89F4-901B-49D0-8697-95375EB56323}" destId="{CA50C156-6976-44C0-8EA8-77C292AA6E34}" srcOrd="0" destOrd="0" presId="urn:microsoft.com/office/officeart/2008/layout/VerticalCurvedList"/>
    <dgm:cxn modelId="{0C85BEC1-C8DE-47C9-8E02-0DB35B6BD1AC}" type="presOf" srcId="{79B68CF9-8B96-465A-BC84-5B0843A2199E}" destId="{EA022FE2-C3EC-421A-9282-80311B909DF5}" srcOrd="0" destOrd="0" presId="urn:microsoft.com/office/officeart/2008/layout/VerticalCurvedList"/>
    <dgm:cxn modelId="{A3D488F0-BB6D-4578-8761-F2110EF60862}" type="presOf" srcId="{86E1EBA5-5A6C-4F3C-8E89-CDAA1F996D66}" destId="{1CC4A54D-1733-4FA1-A654-58D703DA338B}" srcOrd="0" destOrd="0" presId="urn:microsoft.com/office/officeart/2008/layout/VerticalCurvedList"/>
    <dgm:cxn modelId="{8651327E-28E0-4256-9C15-393B9BE5AC1D}" type="presParOf" srcId="{B69F38B5-55C1-41AD-9FE8-458353D0511E}" destId="{60CFF4DD-76BD-45BF-859E-DDB5448BBCEC}" srcOrd="0" destOrd="0" presId="urn:microsoft.com/office/officeart/2008/layout/VerticalCurvedList"/>
    <dgm:cxn modelId="{0A4B35FA-6494-4B3A-81E7-D809F5107472}" type="presParOf" srcId="{60CFF4DD-76BD-45BF-859E-DDB5448BBCEC}" destId="{39ECE3D3-CFF9-4F09-8264-FBD76FF027E7}" srcOrd="0" destOrd="0" presId="urn:microsoft.com/office/officeart/2008/layout/VerticalCurvedList"/>
    <dgm:cxn modelId="{DD2CBEBC-1FC5-4CBD-B76B-0C5AE3C2F739}" type="presParOf" srcId="{39ECE3D3-CFF9-4F09-8264-FBD76FF027E7}" destId="{76F848A5-0A15-489A-BC3D-960FC877270C}" srcOrd="0" destOrd="0" presId="urn:microsoft.com/office/officeart/2008/layout/VerticalCurvedList"/>
    <dgm:cxn modelId="{8C4A48ED-A2F6-4ED4-95D8-9BACB47AFF70}" type="presParOf" srcId="{39ECE3D3-CFF9-4F09-8264-FBD76FF027E7}" destId="{8DAFC662-455E-4086-AF17-B74AFED36479}" srcOrd="1" destOrd="0" presId="urn:microsoft.com/office/officeart/2008/layout/VerticalCurvedList"/>
    <dgm:cxn modelId="{175984CC-97B1-4130-B700-7930B05D84D5}" type="presParOf" srcId="{39ECE3D3-CFF9-4F09-8264-FBD76FF027E7}" destId="{6EE9D7C3-4023-4AAC-AAC5-EBFE0EFE3415}" srcOrd="2" destOrd="0" presId="urn:microsoft.com/office/officeart/2008/layout/VerticalCurvedList"/>
    <dgm:cxn modelId="{9DBD0835-A3B9-483E-9D91-2611B34E927A}" type="presParOf" srcId="{39ECE3D3-CFF9-4F09-8264-FBD76FF027E7}" destId="{F3503144-3608-4B59-9119-E21581B42608}" srcOrd="3" destOrd="0" presId="urn:microsoft.com/office/officeart/2008/layout/VerticalCurvedList"/>
    <dgm:cxn modelId="{4FC24DB1-D30A-4E38-BCFC-D291B88A6406}" type="presParOf" srcId="{60CFF4DD-76BD-45BF-859E-DDB5448BBCEC}" destId="{482987C3-3982-47CD-B3FE-DC870C1BDC68}" srcOrd="1" destOrd="0" presId="urn:microsoft.com/office/officeart/2008/layout/VerticalCurvedList"/>
    <dgm:cxn modelId="{D6F2D7F6-6668-4FE7-B05F-EC504F7D6C20}" type="presParOf" srcId="{60CFF4DD-76BD-45BF-859E-DDB5448BBCEC}" destId="{3FB4F148-EF5A-4D03-8AB9-2479E646624C}" srcOrd="2" destOrd="0" presId="urn:microsoft.com/office/officeart/2008/layout/VerticalCurvedList"/>
    <dgm:cxn modelId="{2B0822E2-75D7-49AA-9158-7E6624A8D6D2}" type="presParOf" srcId="{3FB4F148-EF5A-4D03-8AB9-2479E646624C}" destId="{5D164B49-1412-43AF-96A3-10BC732FA504}" srcOrd="0" destOrd="0" presId="urn:microsoft.com/office/officeart/2008/layout/VerticalCurvedList"/>
    <dgm:cxn modelId="{8EA0683D-0F74-411F-A2B5-5414C3CEBF6A}" type="presParOf" srcId="{60CFF4DD-76BD-45BF-859E-DDB5448BBCEC}" destId="{1CC4A54D-1733-4FA1-A654-58D703DA338B}" srcOrd="3" destOrd="0" presId="urn:microsoft.com/office/officeart/2008/layout/VerticalCurvedList"/>
    <dgm:cxn modelId="{A7070B90-C662-4159-B351-80F711A6C88C}" type="presParOf" srcId="{60CFF4DD-76BD-45BF-859E-DDB5448BBCEC}" destId="{489F4363-5A73-44BC-969D-BF8AA1984222}" srcOrd="4" destOrd="0" presId="urn:microsoft.com/office/officeart/2008/layout/VerticalCurvedList"/>
    <dgm:cxn modelId="{6662C4B1-4DF7-448C-992B-B0EE0DC1A281}" type="presParOf" srcId="{489F4363-5A73-44BC-969D-BF8AA1984222}" destId="{9A7D817A-8046-4654-ABC9-E30F2B6E6CEC}" srcOrd="0" destOrd="0" presId="urn:microsoft.com/office/officeart/2008/layout/VerticalCurvedList"/>
    <dgm:cxn modelId="{4BF6B3EC-0374-431B-B193-CCF2B0D636BB}" type="presParOf" srcId="{60CFF4DD-76BD-45BF-859E-DDB5448BBCEC}" destId="{CA50C156-6976-44C0-8EA8-77C292AA6E34}" srcOrd="5" destOrd="0" presId="urn:microsoft.com/office/officeart/2008/layout/VerticalCurvedList"/>
    <dgm:cxn modelId="{414DC4BF-AE12-4CE7-BDC9-82563AF7E076}" type="presParOf" srcId="{60CFF4DD-76BD-45BF-859E-DDB5448BBCEC}" destId="{6F9EFA04-B4C1-4994-B49A-1031A3D8A24B}" srcOrd="6" destOrd="0" presId="urn:microsoft.com/office/officeart/2008/layout/VerticalCurvedList"/>
    <dgm:cxn modelId="{5E0D0850-E8D8-4729-B93A-9DA3800154B8}" type="presParOf" srcId="{6F9EFA04-B4C1-4994-B49A-1031A3D8A24B}" destId="{D94A5086-F7A6-455A-9D64-3E4950897D08}" srcOrd="0" destOrd="0" presId="urn:microsoft.com/office/officeart/2008/layout/VerticalCurvedList"/>
    <dgm:cxn modelId="{5BBE72F5-D386-44BF-8262-7A56FBF26792}" type="presParOf" srcId="{60CFF4DD-76BD-45BF-859E-DDB5448BBCEC}" destId="{EA022FE2-C3EC-421A-9282-80311B909DF5}" srcOrd="7" destOrd="0" presId="urn:microsoft.com/office/officeart/2008/layout/VerticalCurvedList"/>
    <dgm:cxn modelId="{2CC48AA8-2501-4B21-8AE4-55B08A29C87B}" type="presParOf" srcId="{60CFF4DD-76BD-45BF-859E-DDB5448BBCEC}" destId="{19BE75DF-E392-457B-940D-E5C397AF54B9}" srcOrd="8" destOrd="0" presId="urn:microsoft.com/office/officeart/2008/layout/VerticalCurvedList"/>
    <dgm:cxn modelId="{A5A23D0B-70C3-4EAC-B76D-CA011522A5AD}" type="presParOf" srcId="{19BE75DF-E392-457B-940D-E5C397AF54B9}" destId="{2A0B939D-340B-4959-A7FF-DA92750D270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2AFBC6-61A5-4760-B8E9-9DAFF267A348}" type="doc">
      <dgm:prSet loTypeId="urn:microsoft.com/office/officeart/2005/8/layout/hChevron3" loCatId="process" qsTypeId="urn:microsoft.com/office/officeart/2005/8/quickstyle/3d1" qsCatId="3D" csTypeId="urn:microsoft.com/office/officeart/2005/8/colors/colorful4" csCatId="colorful" phldr="1"/>
      <dgm:spPr/>
      <dgm:t>
        <a:bodyPr/>
        <a:lstStyle/>
        <a:p>
          <a:endParaRPr lang="fr-FR"/>
        </a:p>
      </dgm:t>
    </dgm:pt>
    <dgm:pt modelId="{7128AB87-11AC-49C9-8F28-81E3B95A4B62}">
      <dgm:prSet custT="1"/>
      <dgm:spPr>
        <a:solidFill>
          <a:schemeClr val="accent4"/>
        </a:solidFill>
      </dgm:spPr>
      <dgm:t>
        <a:bodyPr/>
        <a:lstStyle/>
        <a:p>
          <a:r>
            <a:rPr lang="fr-FR" sz="1400" b="1" dirty="0">
              <a:solidFill>
                <a:srgbClr val="002060"/>
              </a:solidFill>
            </a:rPr>
            <a:t>Extraction catégorie principale + Encodage</a:t>
          </a:r>
        </a:p>
      </dgm:t>
    </dgm:pt>
    <dgm:pt modelId="{C34812AD-7F8D-4D9F-8D3E-9A4EFAD98573}" type="parTrans" cxnId="{C99AE8EC-7C7D-4017-A46A-24BCF83125CF}">
      <dgm:prSet/>
      <dgm:spPr/>
      <dgm:t>
        <a:bodyPr/>
        <a:lstStyle/>
        <a:p>
          <a:endParaRPr lang="fr-FR"/>
        </a:p>
      </dgm:t>
    </dgm:pt>
    <dgm:pt modelId="{2102D933-47DB-4197-9FF3-839B88F5B3EB}" type="sibTrans" cxnId="{C99AE8EC-7C7D-4017-A46A-24BCF83125CF}">
      <dgm:prSet/>
      <dgm:spPr/>
      <dgm:t>
        <a:bodyPr/>
        <a:lstStyle/>
        <a:p>
          <a:endParaRPr lang="fr-FR"/>
        </a:p>
      </dgm:t>
    </dgm:pt>
    <dgm:pt modelId="{75A8A1CC-238F-464C-8D29-D684A96615B0}">
      <dgm:prSet custT="1"/>
      <dgm:spPr>
        <a:solidFill>
          <a:schemeClr val="accent4">
            <a:lumMod val="60000"/>
            <a:lumOff val="40000"/>
          </a:schemeClr>
        </a:solidFill>
      </dgm:spPr>
      <dgm:t>
        <a:bodyPr/>
        <a:lstStyle/>
        <a:p>
          <a:r>
            <a:rPr lang="fr-FR" sz="1400" b="1" dirty="0">
              <a:solidFill>
                <a:srgbClr val="002060"/>
              </a:solidFill>
            </a:rPr>
            <a:t>Création de la colonne  </a:t>
          </a:r>
        </a:p>
        <a:p>
          <a:r>
            <a:rPr lang="fr-FR" sz="1400" b="1" dirty="0">
              <a:solidFill>
                <a:srgbClr val="002060"/>
              </a:solidFill>
            </a:rPr>
            <a:t>« </a:t>
          </a:r>
          <a:r>
            <a:rPr lang="fr-FR" sz="1400" b="1" dirty="0" err="1">
              <a:solidFill>
                <a:srgbClr val="002060"/>
              </a:solidFill>
            </a:rPr>
            <a:t>cleaned_text</a:t>
          </a:r>
          <a:r>
            <a:rPr lang="fr-FR" sz="1400" b="1" dirty="0">
              <a:solidFill>
                <a:srgbClr val="002060"/>
              </a:solidFill>
            </a:rPr>
            <a:t> »</a:t>
          </a:r>
        </a:p>
      </dgm:t>
    </dgm:pt>
    <dgm:pt modelId="{EF0DEEE7-CE77-40B9-8636-8212EA4A30F4}" type="parTrans" cxnId="{8DA6EA06-E4FC-430D-80E4-57633B3317E8}">
      <dgm:prSet/>
      <dgm:spPr/>
      <dgm:t>
        <a:bodyPr/>
        <a:lstStyle/>
        <a:p>
          <a:endParaRPr lang="fr-FR"/>
        </a:p>
      </dgm:t>
    </dgm:pt>
    <dgm:pt modelId="{22CD541B-7213-4452-9A72-F8BCE5D2D62C}" type="sibTrans" cxnId="{8DA6EA06-E4FC-430D-80E4-57633B3317E8}">
      <dgm:prSet/>
      <dgm:spPr/>
      <dgm:t>
        <a:bodyPr/>
        <a:lstStyle/>
        <a:p>
          <a:endParaRPr lang="fr-FR"/>
        </a:p>
      </dgm:t>
    </dgm:pt>
    <dgm:pt modelId="{5DCD0768-9BE5-45CD-885A-19EA4041F446}">
      <dgm:prSet custT="1"/>
      <dgm:spPr>
        <a:solidFill>
          <a:schemeClr val="accent4">
            <a:lumMod val="20000"/>
            <a:lumOff val="80000"/>
          </a:schemeClr>
        </a:solidFill>
      </dgm:spPr>
      <dgm:t>
        <a:bodyPr/>
        <a:lstStyle/>
        <a:p>
          <a:r>
            <a:rPr lang="fr-FR" sz="1400" b="1" dirty="0">
              <a:solidFill>
                <a:srgbClr val="002060"/>
              </a:solidFill>
            </a:rPr>
            <a:t>Nettoyage du texte</a:t>
          </a:r>
        </a:p>
        <a:p>
          <a:r>
            <a:rPr lang="fr-FR" sz="1400" b="1" dirty="0">
              <a:solidFill>
                <a:srgbClr val="002060"/>
              </a:solidFill>
            </a:rPr>
            <a:t>Tokenisation</a:t>
          </a:r>
        </a:p>
        <a:p>
          <a:r>
            <a:rPr lang="fr-FR" sz="1400" b="1" dirty="0" err="1">
              <a:solidFill>
                <a:srgbClr val="002060"/>
              </a:solidFill>
            </a:rPr>
            <a:t>Stopwords</a:t>
          </a:r>
          <a:endParaRPr lang="fr-FR" sz="1400" b="1" dirty="0">
            <a:solidFill>
              <a:srgbClr val="002060"/>
            </a:solidFill>
          </a:endParaRPr>
        </a:p>
        <a:p>
          <a:r>
            <a:rPr lang="fr-FR" sz="1400" b="1" dirty="0" err="1">
              <a:solidFill>
                <a:srgbClr val="002060"/>
              </a:solidFill>
            </a:rPr>
            <a:t>Lenmatizer</a:t>
          </a:r>
          <a:endParaRPr lang="fr-FR" sz="1400" b="1" dirty="0">
            <a:solidFill>
              <a:srgbClr val="002060"/>
            </a:solidFill>
          </a:endParaRPr>
        </a:p>
      </dgm:t>
    </dgm:pt>
    <dgm:pt modelId="{DA2BD3D0-C46E-4A48-A1EE-F039F8BF5A87}" type="parTrans" cxnId="{0950F452-C022-4E34-AB37-59EF615EC9CC}">
      <dgm:prSet/>
      <dgm:spPr/>
      <dgm:t>
        <a:bodyPr/>
        <a:lstStyle/>
        <a:p>
          <a:endParaRPr lang="fr-FR"/>
        </a:p>
      </dgm:t>
    </dgm:pt>
    <dgm:pt modelId="{0E03F63D-82A9-41A1-9D05-D96820DF721A}" type="sibTrans" cxnId="{0950F452-C022-4E34-AB37-59EF615EC9CC}">
      <dgm:prSet/>
      <dgm:spPr/>
      <dgm:t>
        <a:bodyPr/>
        <a:lstStyle/>
        <a:p>
          <a:endParaRPr lang="fr-FR"/>
        </a:p>
      </dgm:t>
    </dgm:pt>
    <dgm:pt modelId="{3E36997A-BC31-4059-9985-0274A87EE8CF}">
      <dgm:prSet custT="1"/>
      <dgm:spPr>
        <a:solidFill>
          <a:schemeClr val="bg1">
            <a:lumMod val="95000"/>
          </a:schemeClr>
        </a:solidFill>
      </dgm:spPr>
      <dgm:t>
        <a:bodyPr/>
        <a:lstStyle/>
        <a:p>
          <a:r>
            <a:rPr lang="fr-FR" sz="1400" b="1" dirty="0">
              <a:solidFill>
                <a:srgbClr val="002060"/>
              </a:solidFill>
              <a:latin typeface="Yu Gothic" panose="020B0400000000000000" pitchFamily="34" charset="-128"/>
              <a:ea typeface="Yu Gothic" panose="020B0400000000000000" pitchFamily="34" charset="-128"/>
            </a:rPr>
            <a:t>Création de </a:t>
          </a:r>
          <a:r>
            <a:rPr lang="fr-FR" sz="1400" b="1" dirty="0">
              <a:solidFill>
                <a:srgbClr val="002060"/>
              </a:solidFill>
            </a:rPr>
            <a:t>Représentations vectorielles</a:t>
          </a:r>
        </a:p>
      </dgm:t>
    </dgm:pt>
    <dgm:pt modelId="{39A1F8FF-0404-482A-B9B8-E4D28743A85F}" type="parTrans" cxnId="{6B635E82-E15E-4A59-A1A0-83281F53A537}">
      <dgm:prSet/>
      <dgm:spPr/>
      <dgm:t>
        <a:bodyPr/>
        <a:lstStyle/>
        <a:p>
          <a:endParaRPr lang="fr-FR"/>
        </a:p>
      </dgm:t>
    </dgm:pt>
    <dgm:pt modelId="{7B68580E-896C-455B-9EF4-867FAA407997}" type="sibTrans" cxnId="{6B635E82-E15E-4A59-A1A0-83281F53A537}">
      <dgm:prSet/>
      <dgm:spPr/>
      <dgm:t>
        <a:bodyPr/>
        <a:lstStyle/>
        <a:p>
          <a:endParaRPr lang="fr-FR"/>
        </a:p>
      </dgm:t>
    </dgm:pt>
    <dgm:pt modelId="{160D95F9-11F1-470D-931B-5FCAFF5F12AB}">
      <dgm:prSet custT="1"/>
      <dgm:spPr>
        <a:solidFill>
          <a:srgbClr val="919A8E"/>
        </a:solidFill>
      </dgm:spPr>
      <dgm:t>
        <a:bodyPr/>
        <a:lstStyle/>
        <a:p>
          <a:r>
            <a:rPr lang="fr-FR" sz="1400" b="1" dirty="0">
              <a:solidFill>
                <a:srgbClr val="002060"/>
              </a:solidFill>
              <a:latin typeface="Yu Gothic" panose="020B0400000000000000" pitchFamily="34" charset="-128"/>
              <a:ea typeface="Yu Gothic" panose="020B0400000000000000" pitchFamily="34" charset="-128"/>
            </a:rPr>
            <a:t>Suppression des colonnes non pertinentes  </a:t>
          </a:r>
        </a:p>
      </dgm:t>
    </dgm:pt>
    <dgm:pt modelId="{C2CED61B-521B-4A05-9BE6-FEEFC44E82DF}" type="parTrans" cxnId="{7FF67972-98A0-421C-A185-550F067D0258}">
      <dgm:prSet/>
      <dgm:spPr/>
      <dgm:t>
        <a:bodyPr/>
        <a:lstStyle/>
        <a:p>
          <a:endParaRPr lang="fr-FR"/>
        </a:p>
      </dgm:t>
    </dgm:pt>
    <dgm:pt modelId="{E028A40E-5167-40EA-A960-4EB279160DED}" type="sibTrans" cxnId="{7FF67972-98A0-421C-A185-550F067D0258}">
      <dgm:prSet/>
      <dgm:spPr/>
      <dgm:t>
        <a:bodyPr/>
        <a:lstStyle/>
        <a:p>
          <a:endParaRPr lang="fr-FR"/>
        </a:p>
      </dgm:t>
    </dgm:pt>
    <dgm:pt modelId="{C7A44CF7-B7EF-45C8-AAF5-A071AE98863C}" type="pres">
      <dgm:prSet presAssocID="{A92AFBC6-61A5-4760-B8E9-9DAFF267A348}" presName="Name0" presStyleCnt="0">
        <dgm:presLayoutVars>
          <dgm:dir/>
          <dgm:resizeHandles val="exact"/>
        </dgm:presLayoutVars>
      </dgm:prSet>
      <dgm:spPr/>
    </dgm:pt>
    <dgm:pt modelId="{A945EC73-BF55-44AA-A584-1C6A2219AF3E}" type="pres">
      <dgm:prSet presAssocID="{160D95F9-11F1-470D-931B-5FCAFF5F12AB}" presName="parTxOnly" presStyleLbl="node1" presStyleIdx="0" presStyleCnt="5" custScaleX="96549" custScaleY="115520">
        <dgm:presLayoutVars>
          <dgm:bulletEnabled val="1"/>
        </dgm:presLayoutVars>
      </dgm:prSet>
      <dgm:spPr/>
    </dgm:pt>
    <dgm:pt modelId="{3FDDB19D-4346-4E9B-A5A7-5CD58797D744}" type="pres">
      <dgm:prSet presAssocID="{E028A40E-5167-40EA-A960-4EB279160DED}" presName="parSpace" presStyleCnt="0"/>
      <dgm:spPr/>
    </dgm:pt>
    <dgm:pt modelId="{957340B1-7ECB-4D8F-BD99-9738F3EF9346}" type="pres">
      <dgm:prSet presAssocID="{7128AB87-11AC-49C9-8F28-81E3B95A4B62}" presName="parTxOnly" presStyleLbl="node1" presStyleIdx="1" presStyleCnt="5" custScaleY="111946">
        <dgm:presLayoutVars>
          <dgm:bulletEnabled val="1"/>
        </dgm:presLayoutVars>
      </dgm:prSet>
      <dgm:spPr/>
    </dgm:pt>
    <dgm:pt modelId="{FE30779B-371A-4A0E-9DE7-2C4BADEC79C7}" type="pres">
      <dgm:prSet presAssocID="{2102D933-47DB-4197-9FF3-839B88F5B3EB}" presName="parSpace" presStyleCnt="0"/>
      <dgm:spPr/>
    </dgm:pt>
    <dgm:pt modelId="{BC7A16A8-426B-492D-BE78-F0CA4AC43E85}" type="pres">
      <dgm:prSet presAssocID="{75A8A1CC-238F-464C-8D29-D684A96615B0}" presName="parTxOnly" presStyleLbl="node1" presStyleIdx="2" presStyleCnt="5" custScaleY="108373">
        <dgm:presLayoutVars>
          <dgm:bulletEnabled val="1"/>
        </dgm:presLayoutVars>
      </dgm:prSet>
      <dgm:spPr/>
    </dgm:pt>
    <dgm:pt modelId="{D21DB66A-A7D6-4962-B4E0-1FABDACF23F8}" type="pres">
      <dgm:prSet presAssocID="{22CD541B-7213-4452-9A72-F8BCE5D2D62C}" presName="parSpace" presStyleCnt="0"/>
      <dgm:spPr/>
    </dgm:pt>
    <dgm:pt modelId="{0583BD11-9D87-443A-87A1-6F6F2E79504C}" type="pres">
      <dgm:prSet presAssocID="{5DCD0768-9BE5-45CD-885A-19EA4041F446}" presName="parTxOnly" presStyleLbl="node1" presStyleIdx="3" presStyleCnt="5" custScaleY="111946">
        <dgm:presLayoutVars>
          <dgm:bulletEnabled val="1"/>
        </dgm:presLayoutVars>
      </dgm:prSet>
      <dgm:spPr/>
    </dgm:pt>
    <dgm:pt modelId="{0801D65C-CC00-4840-B11D-D4DD89F054B6}" type="pres">
      <dgm:prSet presAssocID="{0E03F63D-82A9-41A1-9D05-D96820DF721A}" presName="parSpace" presStyleCnt="0"/>
      <dgm:spPr/>
    </dgm:pt>
    <dgm:pt modelId="{EE319EFF-82B7-43D1-A67A-1A2720447BEF}" type="pres">
      <dgm:prSet presAssocID="{3E36997A-BC31-4059-9985-0274A87EE8CF}" presName="parTxOnly" presStyleLbl="node1" presStyleIdx="4" presStyleCnt="5" custScaleX="106915" custScaleY="111946">
        <dgm:presLayoutVars>
          <dgm:bulletEnabled val="1"/>
        </dgm:presLayoutVars>
      </dgm:prSet>
      <dgm:spPr/>
    </dgm:pt>
  </dgm:ptLst>
  <dgm:cxnLst>
    <dgm:cxn modelId="{8DA6EA06-E4FC-430D-80E4-57633B3317E8}" srcId="{A92AFBC6-61A5-4760-B8E9-9DAFF267A348}" destId="{75A8A1CC-238F-464C-8D29-D684A96615B0}" srcOrd="2" destOrd="0" parTransId="{EF0DEEE7-CE77-40B9-8636-8212EA4A30F4}" sibTransId="{22CD541B-7213-4452-9A72-F8BCE5D2D62C}"/>
    <dgm:cxn modelId="{279CC118-3FB7-40FF-B04F-92D3B1859DE7}" type="presOf" srcId="{3E36997A-BC31-4059-9985-0274A87EE8CF}" destId="{EE319EFF-82B7-43D1-A67A-1A2720447BEF}" srcOrd="0" destOrd="0" presId="urn:microsoft.com/office/officeart/2005/8/layout/hChevron3"/>
    <dgm:cxn modelId="{4EF29822-9A94-44E3-9366-ABE85B0AD2D3}" type="presOf" srcId="{75A8A1CC-238F-464C-8D29-D684A96615B0}" destId="{BC7A16A8-426B-492D-BE78-F0CA4AC43E85}" srcOrd="0" destOrd="0" presId="urn:microsoft.com/office/officeart/2005/8/layout/hChevron3"/>
    <dgm:cxn modelId="{03E57F4A-2D0E-4781-B20D-F5D510649D5E}" type="presOf" srcId="{7128AB87-11AC-49C9-8F28-81E3B95A4B62}" destId="{957340B1-7ECB-4D8F-BD99-9738F3EF9346}" srcOrd="0" destOrd="0" presId="urn:microsoft.com/office/officeart/2005/8/layout/hChevron3"/>
    <dgm:cxn modelId="{7FF67972-98A0-421C-A185-550F067D0258}" srcId="{A92AFBC6-61A5-4760-B8E9-9DAFF267A348}" destId="{160D95F9-11F1-470D-931B-5FCAFF5F12AB}" srcOrd="0" destOrd="0" parTransId="{C2CED61B-521B-4A05-9BE6-FEEFC44E82DF}" sibTransId="{E028A40E-5167-40EA-A960-4EB279160DED}"/>
    <dgm:cxn modelId="{0950F452-C022-4E34-AB37-59EF615EC9CC}" srcId="{A92AFBC6-61A5-4760-B8E9-9DAFF267A348}" destId="{5DCD0768-9BE5-45CD-885A-19EA4041F446}" srcOrd="3" destOrd="0" parTransId="{DA2BD3D0-C46E-4A48-A1EE-F039F8BF5A87}" sibTransId="{0E03F63D-82A9-41A1-9D05-D96820DF721A}"/>
    <dgm:cxn modelId="{FFEAA67A-AD5F-481E-AB3A-3925A89EAB09}" type="presOf" srcId="{5DCD0768-9BE5-45CD-885A-19EA4041F446}" destId="{0583BD11-9D87-443A-87A1-6F6F2E79504C}" srcOrd="0" destOrd="0" presId="urn:microsoft.com/office/officeart/2005/8/layout/hChevron3"/>
    <dgm:cxn modelId="{6B635E82-E15E-4A59-A1A0-83281F53A537}" srcId="{A92AFBC6-61A5-4760-B8E9-9DAFF267A348}" destId="{3E36997A-BC31-4059-9985-0274A87EE8CF}" srcOrd="4" destOrd="0" parTransId="{39A1F8FF-0404-482A-B9B8-E4D28743A85F}" sibTransId="{7B68580E-896C-455B-9EF4-867FAA407997}"/>
    <dgm:cxn modelId="{7FEBFE9F-B792-41A6-A8A6-EDE4D2842B05}" type="presOf" srcId="{A92AFBC6-61A5-4760-B8E9-9DAFF267A348}" destId="{C7A44CF7-B7EF-45C8-AAF5-A071AE98863C}" srcOrd="0" destOrd="0" presId="urn:microsoft.com/office/officeart/2005/8/layout/hChevron3"/>
    <dgm:cxn modelId="{D72F49A7-D383-42DA-A770-2AF6E40755DE}" type="presOf" srcId="{160D95F9-11F1-470D-931B-5FCAFF5F12AB}" destId="{A945EC73-BF55-44AA-A584-1C6A2219AF3E}" srcOrd="0" destOrd="0" presId="urn:microsoft.com/office/officeart/2005/8/layout/hChevron3"/>
    <dgm:cxn modelId="{C99AE8EC-7C7D-4017-A46A-24BCF83125CF}" srcId="{A92AFBC6-61A5-4760-B8E9-9DAFF267A348}" destId="{7128AB87-11AC-49C9-8F28-81E3B95A4B62}" srcOrd="1" destOrd="0" parTransId="{C34812AD-7F8D-4D9F-8D3E-9A4EFAD98573}" sibTransId="{2102D933-47DB-4197-9FF3-839B88F5B3EB}"/>
    <dgm:cxn modelId="{EA22DF5C-72BE-4361-9AE9-37A985A0C6A3}" type="presParOf" srcId="{C7A44CF7-B7EF-45C8-AAF5-A071AE98863C}" destId="{A945EC73-BF55-44AA-A584-1C6A2219AF3E}" srcOrd="0" destOrd="0" presId="urn:microsoft.com/office/officeart/2005/8/layout/hChevron3"/>
    <dgm:cxn modelId="{F94E7AF9-4C86-4794-8F80-05863F14B626}" type="presParOf" srcId="{C7A44CF7-B7EF-45C8-AAF5-A071AE98863C}" destId="{3FDDB19D-4346-4E9B-A5A7-5CD58797D744}" srcOrd="1" destOrd="0" presId="urn:microsoft.com/office/officeart/2005/8/layout/hChevron3"/>
    <dgm:cxn modelId="{18E32AB6-DCAA-426C-972F-3C4F934EC043}" type="presParOf" srcId="{C7A44CF7-B7EF-45C8-AAF5-A071AE98863C}" destId="{957340B1-7ECB-4D8F-BD99-9738F3EF9346}" srcOrd="2" destOrd="0" presId="urn:microsoft.com/office/officeart/2005/8/layout/hChevron3"/>
    <dgm:cxn modelId="{E19D2853-C13B-4C32-9909-D28B55F377DE}" type="presParOf" srcId="{C7A44CF7-B7EF-45C8-AAF5-A071AE98863C}" destId="{FE30779B-371A-4A0E-9DE7-2C4BADEC79C7}" srcOrd="3" destOrd="0" presId="urn:microsoft.com/office/officeart/2005/8/layout/hChevron3"/>
    <dgm:cxn modelId="{D4B00B82-1D0E-4FF4-B0BE-D6E68510C194}" type="presParOf" srcId="{C7A44CF7-B7EF-45C8-AAF5-A071AE98863C}" destId="{BC7A16A8-426B-492D-BE78-F0CA4AC43E85}" srcOrd="4" destOrd="0" presId="urn:microsoft.com/office/officeart/2005/8/layout/hChevron3"/>
    <dgm:cxn modelId="{67842EFD-AF39-4975-B3CA-8C1FF5C6C9E4}" type="presParOf" srcId="{C7A44CF7-B7EF-45C8-AAF5-A071AE98863C}" destId="{D21DB66A-A7D6-4962-B4E0-1FABDACF23F8}" srcOrd="5" destOrd="0" presId="urn:microsoft.com/office/officeart/2005/8/layout/hChevron3"/>
    <dgm:cxn modelId="{4C914F63-B652-4372-9BDD-C6ECE4FEDFA7}" type="presParOf" srcId="{C7A44CF7-B7EF-45C8-AAF5-A071AE98863C}" destId="{0583BD11-9D87-443A-87A1-6F6F2E79504C}" srcOrd="6" destOrd="0" presId="urn:microsoft.com/office/officeart/2005/8/layout/hChevron3"/>
    <dgm:cxn modelId="{7E9B9255-A755-4C20-A5E7-13897A3868B2}" type="presParOf" srcId="{C7A44CF7-B7EF-45C8-AAF5-A071AE98863C}" destId="{0801D65C-CC00-4840-B11D-D4DD89F054B6}" srcOrd="7" destOrd="0" presId="urn:microsoft.com/office/officeart/2005/8/layout/hChevron3"/>
    <dgm:cxn modelId="{E2BA6EB6-9E4B-4930-A172-5652F5544F65}" type="presParOf" srcId="{C7A44CF7-B7EF-45C8-AAF5-A071AE98863C}" destId="{EE319EFF-82B7-43D1-A67A-1A2720447BEF}"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1D4CFF-838D-41B3-A70D-B7C77019CD8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86E1EBA5-5A6C-4F3C-8E89-CDAA1F996D66}">
      <dgm:prSet phldrT="[Texte]" custT="1"/>
      <dgm:spPr>
        <a:xfrm>
          <a:off x="413473" y="329443"/>
          <a:ext cx="6726669" cy="435395"/>
        </a:xfrm>
        <a:solidFill>
          <a:sysClr val="window" lastClr="FFFFFF"/>
        </a:solidFill>
        <a:ln w="19050" cap="rnd" cmpd="sng" algn="ctr">
          <a:solidFill>
            <a:sysClr val="window" lastClr="FFFFFF">
              <a:hueOff val="0"/>
              <a:satOff val="0"/>
              <a:lumOff val="0"/>
              <a:alphaOff val="0"/>
            </a:sysClr>
          </a:solidFill>
          <a:prstDash val="solid"/>
        </a:ln>
        <a:effectLst/>
      </dgm:spPr>
      <dgm:t>
        <a:bodyPr/>
        <a:lstStyle/>
        <a:p>
          <a:pPr>
            <a:lnSpc>
              <a:spcPct val="90000"/>
            </a:lnSpc>
            <a:buNone/>
          </a:pPr>
          <a:endParaRPr lang="fr-FR" sz="2400" b="1" dirty="0">
            <a:solidFill>
              <a:schemeClr val="tx1"/>
            </a:solidFill>
            <a:latin typeface="Yu Gothic" panose="020B0400000000000000" pitchFamily="34" charset="-128"/>
            <a:ea typeface="Yu Gothic" panose="020B0400000000000000" pitchFamily="34" charset="-128"/>
          </a:endParaRPr>
        </a:p>
        <a:p>
          <a:pPr>
            <a:lnSpc>
              <a:spcPct val="90000"/>
            </a:lnSpc>
            <a:buNone/>
          </a:pPr>
          <a:r>
            <a:rPr lang="fr-FR" sz="2400" b="1" dirty="0">
              <a:solidFill>
                <a:schemeClr val="tx1"/>
              </a:solidFill>
              <a:latin typeface="Yu Gothic" panose="020B0400000000000000" pitchFamily="34" charset="-128"/>
              <a:ea typeface="Yu Gothic" panose="020B0400000000000000" pitchFamily="34" charset="-128"/>
            </a:rPr>
            <a:t>Problématique et contexte du projet 7</a:t>
          </a:r>
        </a:p>
        <a:p>
          <a:pPr>
            <a:lnSpc>
              <a:spcPct val="90000"/>
            </a:lnSpc>
            <a:buNone/>
          </a:pPr>
          <a:r>
            <a:rPr lang="fr-FR" sz="2400" b="1" dirty="0">
              <a:solidFill>
                <a:schemeClr val="tx1"/>
              </a:solidFill>
              <a:latin typeface="Yu Gothic" panose="020B0400000000000000" pitchFamily="34" charset="-128"/>
              <a:ea typeface="Yu Gothic" panose="020B0400000000000000" pitchFamily="34" charset="-128"/>
            </a:rPr>
            <a:t>						</a:t>
          </a:r>
        </a:p>
        <a:p>
          <a:pPr>
            <a:lnSpc>
              <a:spcPct val="90000"/>
            </a:lnSpc>
            <a:buNone/>
          </a:pPr>
          <a:r>
            <a:rPr lang="fr-FR" sz="2400" b="1" dirty="0">
              <a:solidFill>
                <a:schemeClr val="tx1"/>
              </a:solidFill>
              <a:latin typeface="Yu Gothic" panose="020B0400000000000000" pitchFamily="34" charset="-128"/>
              <a:ea typeface="Yu Gothic" panose="020B0400000000000000" pitchFamily="34" charset="-128"/>
            </a:rPr>
            <a:t>Dashboard</a:t>
          </a:r>
        </a:p>
        <a:p>
          <a:pPr>
            <a:lnSpc>
              <a:spcPct val="90000"/>
            </a:lnSpc>
            <a:buNone/>
          </a:pPr>
          <a:endParaRPr lang="fr-FR" sz="2400" b="1" i="0" u="none" strike="noStrike" baseline="0" dirty="0">
            <a:solidFill>
              <a:schemeClr val="tx1"/>
            </a:solidFill>
            <a:latin typeface="Yu Gothic" panose="020B0400000000000000" pitchFamily="34" charset="-128"/>
            <a:ea typeface="Yu Gothic" panose="020B0400000000000000" pitchFamily="34" charset="-128"/>
            <a:cs typeface="Calibri" panose="020F0502020204030204" pitchFamily="34" charset="0"/>
          </a:endParaRPr>
        </a:p>
        <a:p>
          <a:pPr>
            <a:lnSpc>
              <a:spcPct val="90000"/>
            </a:lnSpc>
            <a:buNone/>
          </a:pPr>
          <a:endParaRPr lang="fr-FR" sz="2400" b="1" i="0" u="none" strike="noStrike" baseline="0" dirty="0">
            <a:solidFill>
              <a:srgbClr val="000000"/>
            </a:solidFill>
            <a:latin typeface="Yu Gothic" panose="020B0400000000000000" pitchFamily="34" charset="-128"/>
            <a:ea typeface="Yu Gothic" panose="020B0400000000000000" pitchFamily="34" charset="-128"/>
            <a:cs typeface="Calibri" panose="020F0502020204030204" pitchFamily="34" charset="0"/>
          </a:endParaRPr>
        </a:p>
        <a:p>
          <a:pPr>
            <a:lnSpc>
              <a:spcPct val="90000"/>
            </a:lnSpc>
            <a:buNone/>
          </a:pPr>
          <a:endParaRPr lang="fr-FR" sz="2400" dirty="0">
            <a:solidFill>
              <a:sysClr val="window" lastClr="FFFFFF"/>
            </a:solidFill>
            <a:latin typeface="Century Gothic" panose="020B0502020202020204"/>
            <a:ea typeface="+mn-ea"/>
            <a:cs typeface="+mn-cs"/>
          </a:endParaRPr>
        </a:p>
      </dgm:t>
    </dgm:pt>
    <dgm:pt modelId="{2ECE6BB6-9CB8-46F0-867B-19BC7C7766DB}" type="parTrans" cxnId="{C1FB347A-FB81-4FCE-BB3B-9E23CB3B481B}">
      <dgm:prSet/>
      <dgm:spPr/>
      <dgm:t>
        <a:bodyPr/>
        <a:lstStyle/>
        <a:p>
          <a:endParaRPr lang="fr-FR"/>
        </a:p>
      </dgm:t>
    </dgm:pt>
    <dgm:pt modelId="{58141040-13F6-4EB3-BAF7-D2C35E078BDD}" type="sibTrans" cxnId="{C1FB347A-FB81-4FCE-BB3B-9E23CB3B481B}">
      <dgm:prSet/>
      <dgm:spPr>
        <a:xfrm>
          <a:off x="-4948603" y="-758266"/>
          <a:ext cx="5893660" cy="5893660"/>
        </a:xfrm>
        <a:prstGeom prst="blockArc">
          <a:avLst>
            <a:gd name="adj1" fmla="val 18900000"/>
            <a:gd name="adj2" fmla="val 2700000"/>
            <a:gd name="adj3" fmla="val 366"/>
          </a:avLst>
        </a:prstGeom>
        <a:noFill/>
        <a:ln w="19050" cap="rnd" cmpd="sng" algn="ctr">
          <a:solidFill>
            <a:srgbClr val="B01513">
              <a:shade val="60000"/>
              <a:hueOff val="0"/>
              <a:satOff val="0"/>
              <a:lumOff val="0"/>
              <a:alphaOff val="0"/>
            </a:srgbClr>
          </a:solidFill>
          <a:prstDash val="solid"/>
        </a:ln>
        <a:effectLst/>
      </dgm:spPr>
      <dgm:t>
        <a:bodyPr/>
        <a:lstStyle/>
        <a:p>
          <a:endParaRPr lang="fr-FR"/>
        </a:p>
      </dgm:t>
    </dgm:pt>
    <dgm:pt modelId="{8EDA89F4-901B-49D0-8697-95375EB56323}">
      <dgm:prSet phldrT="[Texte]" custT="1"/>
      <dgm:spPr>
        <a:xfrm>
          <a:off x="805663" y="1041285"/>
          <a:ext cx="6334479" cy="653134"/>
        </a:xfrm>
        <a:solidFill>
          <a:sysClr val="window" lastClr="FFFFFF"/>
        </a:solidFill>
        <a:ln w="19050" cap="rnd" cmpd="sng" algn="ctr">
          <a:solidFill>
            <a:sysClr val="window" lastClr="FFFFFF">
              <a:hueOff val="0"/>
              <a:satOff val="0"/>
              <a:lumOff val="0"/>
              <a:alphaOff val="0"/>
            </a:sysClr>
          </a:solidFill>
          <a:prstDash val="solid"/>
        </a:ln>
        <a:effectLst/>
      </dgm:spPr>
      <dgm:t>
        <a:bodyPr/>
        <a:lstStyle/>
        <a:p>
          <a:pPr>
            <a:buNone/>
          </a:pPr>
          <a:r>
            <a:rPr lang="fr-FR" sz="2400" b="1" dirty="0">
              <a:solidFill>
                <a:schemeClr val="tx1"/>
              </a:solidFill>
              <a:latin typeface="Yu Gothic" panose="020B0400000000000000" pitchFamily="34" charset="-128"/>
              <a:ea typeface="Yu Gothic" panose="020B0400000000000000" pitchFamily="34" charset="-128"/>
            </a:rPr>
            <a:t>Problématique et contexte du projet 6</a:t>
          </a:r>
          <a:endParaRPr lang="fr-FR" sz="2400" dirty="0">
            <a:solidFill>
              <a:sysClr val="window" lastClr="FFFFFF"/>
            </a:solidFill>
            <a:latin typeface="Yu Gothic" panose="020B0400000000000000" pitchFamily="34" charset="-128"/>
            <a:ea typeface="Yu Gothic" panose="020B0400000000000000" pitchFamily="34" charset="-128"/>
            <a:cs typeface="Calibri" panose="020F0502020204030204" pitchFamily="34" charset="0"/>
          </a:endParaRPr>
        </a:p>
      </dgm:t>
    </dgm:pt>
    <dgm:pt modelId="{488A0BA1-93C2-4A0D-8D04-1D64B1029FB9}" type="parTrans" cxnId="{2F74E694-A17E-4513-86E9-B318BE4BD897}">
      <dgm:prSet/>
      <dgm:spPr/>
      <dgm:t>
        <a:bodyPr/>
        <a:lstStyle/>
        <a:p>
          <a:endParaRPr lang="fr-FR"/>
        </a:p>
      </dgm:t>
    </dgm:pt>
    <dgm:pt modelId="{5C600974-98BE-4ED8-9107-9DA5DB1453D4}" type="sibTrans" cxnId="{2F74E694-A17E-4513-86E9-B318BE4BD897}">
      <dgm:prSet/>
      <dgm:spPr/>
      <dgm:t>
        <a:bodyPr/>
        <a:lstStyle/>
        <a:p>
          <a:endParaRPr lang="fr-FR"/>
        </a:p>
      </dgm:t>
    </dgm:pt>
    <dgm:pt modelId="{79B68CF9-8B96-465A-BC84-5B0843A2199E}">
      <dgm:prSet phldrT="[Texte]" custT="1"/>
      <dgm:spPr>
        <a:xfrm>
          <a:off x="926034" y="1973263"/>
          <a:ext cx="6214108" cy="430600"/>
        </a:xfrm>
        <a:solidFill>
          <a:schemeClr val="bg1"/>
        </a:solidFill>
        <a:ln w="19050" cap="rnd" cmpd="sng" algn="ctr">
          <a:solidFill>
            <a:sysClr val="window" lastClr="FFFFFF">
              <a:hueOff val="0"/>
              <a:satOff val="0"/>
              <a:lumOff val="0"/>
              <a:alphaOff val="0"/>
            </a:sysClr>
          </a:solidFill>
          <a:prstDash val="solid"/>
        </a:ln>
        <a:effectLst/>
      </dgm:spPr>
      <dgm:t>
        <a:bodyPr/>
        <a:lstStyle/>
        <a:p>
          <a:pPr>
            <a:buNone/>
          </a:pPr>
          <a:endParaRPr lang="fr-FR" sz="2400" b="1" i="0" u="none" strike="noStrike" baseline="0" dirty="0">
            <a:solidFill>
              <a:srgbClr val="000000"/>
            </a:solidFill>
            <a:latin typeface="Yu Gothic" panose="020B0400000000000000" pitchFamily="34" charset="-128"/>
            <a:ea typeface="Yu Gothic" panose="020B0400000000000000" pitchFamily="34" charset="-128"/>
            <a:cs typeface="Arial" panose="020B0604020202020204" pitchFamily="34" charset="0"/>
          </a:endParaRPr>
        </a:p>
        <a:p>
          <a:pPr>
            <a:buNone/>
          </a:pPr>
          <a:r>
            <a:rPr lang="fr-FR" sz="2400" b="1" i="0" u="none" strike="noStrike" baseline="0" dirty="0">
              <a:solidFill>
                <a:srgbClr val="000000"/>
              </a:solidFill>
              <a:latin typeface="Yu Gothic" panose="020B0400000000000000" pitchFamily="34" charset="-128"/>
              <a:ea typeface="Yu Gothic" panose="020B0400000000000000" pitchFamily="34" charset="-128"/>
              <a:cs typeface="Arial" panose="020B0604020202020204" pitchFamily="34" charset="0"/>
            </a:rPr>
            <a:t>Conclusion</a:t>
          </a:r>
        </a:p>
        <a:p>
          <a:pPr>
            <a:buNone/>
          </a:pPr>
          <a:endParaRPr lang="fr-FR" sz="2400" dirty="0">
            <a:solidFill>
              <a:sysClr val="window" lastClr="FFFFFF"/>
            </a:solidFill>
            <a:latin typeface="Yu Gothic" panose="020B0400000000000000" pitchFamily="34" charset="-128"/>
            <a:ea typeface="Yu Gothic" panose="020B0400000000000000" pitchFamily="34" charset="-128"/>
            <a:cs typeface="Calibri" panose="020F0502020204030204" pitchFamily="34" charset="0"/>
          </a:endParaRPr>
        </a:p>
      </dgm:t>
    </dgm:pt>
    <dgm:pt modelId="{836CC1A1-60DC-44C5-B47F-AE37131027CC}" type="parTrans" cxnId="{3023AB68-E67A-4DAD-B5F8-253DCFA289A3}">
      <dgm:prSet/>
      <dgm:spPr/>
      <dgm:t>
        <a:bodyPr/>
        <a:lstStyle/>
        <a:p>
          <a:endParaRPr lang="fr-FR"/>
        </a:p>
      </dgm:t>
    </dgm:pt>
    <dgm:pt modelId="{2186C93A-CF4E-41DF-BA0A-51B1468E51B8}" type="sibTrans" cxnId="{3023AB68-E67A-4DAD-B5F8-253DCFA289A3}">
      <dgm:prSet/>
      <dgm:spPr/>
      <dgm:t>
        <a:bodyPr/>
        <a:lstStyle/>
        <a:p>
          <a:endParaRPr lang="fr-FR"/>
        </a:p>
      </dgm:t>
    </dgm:pt>
    <dgm:pt modelId="{D406C1EC-C43B-4A9A-8AD1-1838F72CF607}">
      <dgm:prSet/>
      <dgm:spPr>
        <a:solidFill>
          <a:schemeClr val="bg1"/>
        </a:solidFill>
      </dgm:spPr>
      <dgm:t>
        <a:bodyPr/>
        <a:lstStyle/>
        <a:p>
          <a:endParaRPr lang="fr-FR"/>
        </a:p>
      </dgm:t>
    </dgm:pt>
    <dgm:pt modelId="{9C1C5D7F-355C-4211-9086-7369F307E308}" type="parTrans" cxnId="{F0168F16-F4DA-4A9A-8DDF-719CAB0D1F2D}">
      <dgm:prSet/>
      <dgm:spPr/>
      <dgm:t>
        <a:bodyPr/>
        <a:lstStyle/>
        <a:p>
          <a:endParaRPr lang="fr-FR"/>
        </a:p>
      </dgm:t>
    </dgm:pt>
    <dgm:pt modelId="{6C833EE5-1181-4203-BA71-A07C7085656D}" type="sibTrans" cxnId="{F0168F16-F4DA-4A9A-8DDF-719CAB0D1F2D}">
      <dgm:prSet/>
      <dgm:spPr/>
      <dgm:t>
        <a:bodyPr/>
        <a:lstStyle/>
        <a:p>
          <a:endParaRPr lang="fr-FR"/>
        </a:p>
      </dgm:t>
    </dgm:pt>
    <dgm:pt modelId="{B69F38B5-55C1-41AD-9FE8-458353D0511E}" type="pres">
      <dgm:prSet presAssocID="{9D1D4CFF-838D-41B3-A70D-B7C77019CD81}" presName="Name0" presStyleCnt="0">
        <dgm:presLayoutVars>
          <dgm:chMax val="7"/>
          <dgm:chPref val="7"/>
          <dgm:dir/>
        </dgm:presLayoutVars>
      </dgm:prSet>
      <dgm:spPr/>
    </dgm:pt>
    <dgm:pt modelId="{60CFF4DD-76BD-45BF-859E-DDB5448BBCEC}" type="pres">
      <dgm:prSet presAssocID="{9D1D4CFF-838D-41B3-A70D-B7C77019CD81}" presName="Name1" presStyleCnt="0"/>
      <dgm:spPr/>
    </dgm:pt>
    <dgm:pt modelId="{39ECE3D3-CFF9-4F09-8264-FBD76FF027E7}" type="pres">
      <dgm:prSet presAssocID="{9D1D4CFF-838D-41B3-A70D-B7C77019CD81}" presName="cycle" presStyleCnt="0"/>
      <dgm:spPr/>
    </dgm:pt>
    <dgm:pt modelId="{76F848A5-0A15-489A-BC3D-960FC877270C}" type="pres">
      <dgm:prSet presAssocID="{9D1D4CFF-838D-41B3-A70D-B7C77019CD81}" presName="srcNode" presStyleLbl="node1" presStyleIdx="0" presStyleCnt="4"/>
      <dgm:spPr/>
    </dgm:pt>
    <dgm:pt modelId="{8DAFC662-455E-4086-AF17-B74AFED36479}" type="pres">
      <dgm:prSet presAssocID="{9D1D4CFF-838D-41B3-A70D-B7C77019CD81}" presName="conn" presStyleLbl="parChTrans1D2" presStyleIdx="0" presStyleCnt="1"/>
      <dgm:spPr/>
    </dgm:pt>
    <dgm:pt modelId="{6EE9D7C3-4023-4AAC-AAC5-EBFE0EFE3415}" type="pres">
      <dgm:prSet presAssocID="{9D1D4CFF-838D-41B3-A70D-B7C77019CD81}" presName="extraNode" presStyleLbl="node1" presStyleIdx="0" presStyleCnt="4"/>
      <dgm:spPr/>
    </dgm:pt>
    <dgm:pt modelId="{F3503144-3608-4B59-9119-E21581B42608}" type="pres">
      <dgm:prSet presAssocID="{9D1D4CFF-838D-41B3-A70D-B7C77019CD81}" presName="dstNode" presStyleLbl="node1" presStyleIdx="0" presStyleCnt="4"/>
      <dgm:spPr/>
    </dgm:pt>
    <dgm:pt modelId="{482987C3-3982-47CD-B3FE-DC870C1BDC68}" type="pres">
      <dgm:prSet presAssocID="{D406C1EC-C43B-4A9A-8AD1-1838F72CF607}" presName="text_1" presStyleLbl="node1" presStyleIdx="0" presStyleCnt="4" custScaleX="101244" custScaleY="106852">
        <dgm:presLayoutVars>
          <dgm:bulletEnabled val="1"/>
        </dgm:presLayoutVars>
      </dgm:prSet>
      <dgm:spPr/>
    </dgm:pt>
    <dgm:pt modelId="{3FB4F148-EF5A-4D03-8AB9-2479E646624C}" type="pres">
      <dgm:prSet presAssocID="{D406C1EC-C43B-4A9A-8AD1-1838F72CF607}" presName="accent_1" presStyleCnt="0"/>
      <dgm:spPr/>
    </dgm:pt>
    <dgm:pt modelId="{5D164B49-1412-43AF-96A3-10BC732FA504}" type="pres">
      <dgm:prSet presAssocID="{D406C1EC-C43B-4A9A-8AD1-1838F72CF607}" presName="accentRepeatNode" presStyleLbl="solidFgAcc1" presStyleIdx="0" presStyleCnt="4"/>
      <dgm:spPr>
        <a:solidFill>
          <a:schemeClr val="bg1"/>
        </a:solidFill>
        <a:ln>
          <a:solidFill>
            <a:srgbClr val="C00000"/>
          </a:solidFill>
        </a:ln>
      </dgm:spPr>
    </dgm:pt>
    <dgm:pt modelId="{1CC4A54D-1733-4FA1-A654-58D703DA338B}" type="pres">
      <dgm:prSet presAssocID="{86E1EBA5-5A6C-4F3C-8E89-CDAA1F996D66}" presName="text_2" presStyleLbl="node1" presStyleIdx="1" presStyleCnt="4" custScaleY="106957">
        <dgm:presLayoutVars>
          <dgm:bulletEnabled val="1"/>
        </dgm:presLayoutVars>
      </dgm:prSet>
      <dgm:spPr>
        <a:prstGeom prst="rect">
          <a:avLst/>
        </a:prstGeom>
      </dgm:spPr>
    </dgm:pt>
    <dgm:pt modelId="{489F4363-5A73-44BC-969D-BF8AA1984222}" type="pres">
      <dgm:prSet presAssocID="{86E1EBA5-5A6C-4F3C-8E89-CDAA1F996D66}" presName="accent_2" presStyleCnt="0"/>
      <dgm:spPr/>
    </dgm:pt>
    <dgm:pt modelId="{9A7D817A-8046-4654-ABC9-E30F2B6E6CEC}" type="pres">
      <dgm:prSet presAssocID="{86E1EBA5-5A6C-4F3C-8E89-CDAA1F996D66}" presName="accentRepeatNode" presStyleLbl="solidFgAcc1" presStyleIdx="1" presStyleCnt="4"/>
      <dgm:spPr>
        <a:xfrm>
          <a:off x="71400" y="205068"/>
          <a:ext cx="684145" cy="684145"/>
        </a:xfrm>
        <a:prstGeom prst="ellipse">
          <a:avLst/>
        </a:prstGeom>
        <a:solidFill>
          <a:schemeClr val="bg1"/>
        </a:solidFill>
        <a:ln w="19050" cap="rnd" cmpd="sng" algn="ctr">
          <a:solidFill>
            <a:srgbClr val="B01513">
              <a:hueOff val="0"/>
              <a:satOff val="0"/>
              <a:lumOff val="0"/>
              <a:alphaOff val="0"/>
            </a:srgbClr>
          </a:solidFill>
          <a:prstDash val="solid"/>
        </a:ln>
        <a:effectLst/>
      </dgm:spPr>
    </dgm:pt>
    <dgm:pt modelId="{CA50C156-6976-44C0-8EA8-77C292AA6E34}" type="pres">
      <dgm:prSet presAssocID="{8EDA89F4-901B-49D0-8697-95375EB56323}" presName="text_3" presStyleLbl="node1" presStyleIdx="2" presStyleCnt="4">
        <dgm:presLayoutVars>
          <dgm:bulletEnabled val="1"/>
        </dgm:presLayoutVars>
      </dgm:prSet>
      <dgm:spPr>
        <a:prstGeom prst="rect">
          <a:avLst/>
        </a:prstGeom>
      </dgm:spPr>
    </dgm:pt>
    <dgm:pt modelId="{6F9EFA04-B4C1-4994-B49A-1031A3D8A24B}" type="pres">
      <dgm:prSet presAssocID="{8EDA89F4-901B-49D0-8697-95375EB56323}" presName="accent_3" presStyleCnt="0"/>
      <dgm:spPr/>
    </dgm:pt>
    <dgm:pt modelId="{D94A5086-F7A6-455A-9D64-3E4950897D08}" type="pres">
      <dgm:prSet presAssocID="{8EDA89F4-901B-49D0-8697-95375EB56323}" presName="accentRepeatNode" presStyleLbl="solidFgAcc1" presStyleIdx="2" presStyleCnt="4"/>
      <dgm:spPr>
        <a:xfrm>
          <a:off x="463591" y="1025779"/>
          <a:ext cx="684145" cy="684145"/>
        </a:xfrm>
        <a:prstGeom prst="ellipse">
          <a:avLst/>
        </a:prstGeom>
        <a:solidFill>
          <a:schemeClr val="bg1"/>
        </a:solidFill>
        <a:ln w="19050" cap="rnd" cmpd="sng" algn="ctr">
          <a:solidFill>
            <a:srgbClr val="B01513">
              <a:hueOff val="0"/>
              <a:satOff val="0"/>
              <a:lumOff val="0"/>
              <a:alphaOff val="0"/>
            </a:srgbClr>
          </a:solidFill>
          <a:prstDash val="solid"/>
        </a:ln>
        <a:effectLst/>
      </dgm:spPr>
    </dgm:pt>
    <dgm:pt modelId="{EA022FE2-C3EC-421A-9282-80311B909DF5}" type="pres">
      <dgm:prSet presAssocID="{79B68CF9-8B96-465A-BC84-5B0843A2199E}" presName="text_4" presStyleLbl="node1" presStyleIdx="3" presStyleCnt="4" custScaleX="99488" custScaleY="74293" custLinFactNeighborX="-416" custLinFactNeighborY="267">
        <dgm:presLayoutVars>
          <dgm:bulletEnabled val="1"/>
        </dgm:presLayoutVars>
      </dgm:prSet>
      <dgm:spPr>
        <a:prstGeom prst="rect">
          <a:avLst/>
        </a:prstGeom>
      </dgm:spPr>
    </dgm:pt>
    <dgm:pt modelId="{19BE75DF-E392-457B-940D-E5C397AF54B9}" type="pres">
      <dgm:prSet presAssocID="{79B68CF9-8B96-465A-BC84-5B0843A2199E}" presName="accent_4" presStyleCnt="0"/>
      <dgm:spPr/>
    </dgm:pt>
    <dgm:pt modelId="{2A0B939D-340B-4959-A7FF-DA92750D2705}" type="pres">
      <dgm:prSet presAssocID="{79B68CF9-8B96-465A-BC84-5B0843A2199E}" presName="accentRepeatNode" presStyleLbl="solidFgAcc1" presStyleIdx="3" presStyleCnt="4"/>
      <dgm:spPr>
        <a:xfrm>
          <a:off x="583962" y="1846491"/>
          <a:ext cx="684145" cy="684145"/>
        </a:xfrm>
        <a:prstGeom prst="ellipse">
          <a:avLst/>
        </a:prstGeom>
        <a:solidFill>
          <a:schemeClr val="accent1">
            <a:lumMod val="75000"/>
          </a:schemeClr>
        </a:solidFill>
        <a:ln w="19050" cap="rnd" cmpd="sng" algn="ctr">
          <a:solidFill>
            <a:srgbClr val="B01513">
              <a:hueOff val="0"/>
              <a:satOff val="0"/>
              <a:lumOff val="0"/>
              <a:alphaOff val="0"/>
            </a:srgbClr>
          </a:solidFill>
          <a:prstDash val="solid"/>
        </a:ln>
        <a:effectLst/>
      </dgm:spPr>
    </dgm:pt>
  </dgm:ptLst>
  <dgm:cxnLst>
    <dgm:cxn modelId="{5F25A605-AB40-49F7-890B-9975EB987A62}" type="presOf" srcId="{6C833EE5-1181-4203-BA71-A07C7085656D}" destId="{8DAFC662-455E-4086-AF17-B74AFED36479}" srcOrd="0" destOrd="0" presId="urn:microsoft.com/office/officeart/2008/layout/VerticalCurvedList"/>
    <dgm:cxn modelId="{F0168F16-F4DA-4A9A-8DDF-719CAB0D1F2D}" srcId="{9D1D4CFF-838D-41B3-A70D-B7C77019CD81}" destId="{D406C1EC-C43B-4A9A-8AD1-1838F72CF607}" srcOrd="0" destOrd="0" parTransId="{9C1C5D7F-355C-4211-9086-7369F307E308}" sibTransId="{6C833EE5-1181-4203-BA71-A07C7085656D}"/>
    <dgm:cxn modelId="{A4FBF839-1BCF-4BD5-9946-AE729F4BF59D}" type="presOf" srcId="{9D1D4CFF-838D-41B3-A70D-B7C77019CD81}" destId="{B69F38B5-55C1-41AD-9FE8-458353D0511E}" srcOrd="0" destOrd="0" presId="urn:microsoft.com/office/officeart/2008/layout/VerticalCurvedList"/>
    <dgm:cxn modelId="{3023AB68-E67A-4DAD-B5F8-253DCFA289A3}" srcId="{9D1D4CFF-838D-41B3-A70D-B7C77019CD81}" destId="{79B68CF9-8B96-465A-BC84-5B0843A2199E}" srcOrd="3" destOrd="0" parTransId="{836CC1A1-60DC-44C5-B47F-AE37131027CC}" sibTransId="{2186C93A-CF4E-41DF-BA0A-51B1468E51B8}"/>
    <dgm:cxn modelId="{B6224A72-EBED-4708-82D5-040E67D15E28}" type="presOf" srcId="{D406C1EC-C43B-4A9A-8AD1-1838F72CF607}" destId="{482987C3-3982-47CD-B3FE-DC870C1BDC68}" srcOrd="0" destOrd="0" presId="urn:microsoft.com/office/officeart/2008/layout/VerticalCurvedList"/>
    <dgm:cxn modelId="{C1FB347A-FB81-4FCE-BB3B-9E23CB3B481B}" srcId="{9D1D4CFF-838D-41B3-A70D-B7C77019CD81}" destId="{86E1EBA5-5A6C-4F3C-8E89-CDAA1F996D66}" srcOrd="1" destOrd="0" parTransId="{2ECE6BB6-9CB8-46F0-867B-19BC7C7766DB}" sibTransId="{58141040-13F6-4EB3-BAF7-D2C35E078BDD}"/>
    <dgm:cxn modelId="{2F74E694-A17E-4513-86E9-B318BE4BD897}" srcId="{9D1D4CFF-838D-41B3-A70D-B7C77019CD81}" destId="{8EDA89F4-901B-49D0-8697-95375EB56323}" srcOrd="2" destOrd="0" parTransId="{488A0BA1-93C2-4A0D-8D04-1D64B1029FB9}" sibTransId="{5C600974-98BE-4ED8-9107-9DA5DB1453D4}"/>
    <dgm:cxn modelId="{965CF1B9-564F-48C4-9DA3-BF24FF57F906}" type="presOf" srcId="{8EDA89F4-901B-49D0-8697-95375EB56323}" destId="{CA50C156-6976-44C0-8EA8-77C292AA6E34}" srcOrd="0" destOrd="0" presId="urn:microsoft.com/office/officeart/2008/layout/VerticalCurvedList"/>
    <dgm:cxn modelId="{0C85BEC1-C8DE-47C9-8E02-0DB35B6BD1AC}" type="presOf" srcId="{79B68CF9-8B96-465A-BC84-5B0843A2199E}" destId="{EA022FE2-C3EC-421A-9282-80311B909DF5}" srcOrd="0" destOrd="0" presId="urn:microsoft.com/office/officeart/2008/layout/VerticalCurvedList"/>
    <dgm:cxn modelId="{A3D488F0-BB6D-4578-8761-F2110EF60862}" type="presOf" srcId="{86E1EBA5-5A6C-4F3C-8E89-CDAA1F996D66}" destId="{1CC4A54D-1733-4FA1-A654-58D703DA338B}" srcOrd="0" destOrd="0" presId="urn:microsoft.com/office/officeart/2008/layout/VerticalCurvedList"/>
    <dgm:cxn modelId="{8651327E-28E0-4256-9C15-393B9BE5AC1D}" type="presParOf" srcId="{B69F38B5-55C1-41AD-9FE8-458353D0511E}" destId="{60CFF4DD-76BD-45BF-859E-DDB5448BBCEC}" srcOrd="0" destOrd="0" presId="urn:microsoft.com/office/officeart/2008/layout/VerticalCurvedList"/>
    <dgm:cxn modelId="{0A4B35FA-6494-4B3A-81E7-D809F5107472}" type="presParOf" srcId="{60CFF4DD-76BD-45BF-859E-DDB5448BBCEC}" destId="{39ECE3D3-CFF9-4F09-8264-FBD76FF027E7}" srcOrd="0" destOrd="0" presId="urn:microsoft.com/office/officeart/2008/layout/VerticalCurvedList"/>
    <dgm:cxn modelId="{DD2CBEBC-1FC5-4CBD-B76B-0C5AE3C2F739}" type="presParOf" srcId="{39ECE3D3-CFF9-4F09-8264-FBD76FF027E7}" destId="{76F848A5-0A15-489A-BC3D-960FC877270C}" srcOrd="0" destOrd="0" presId="urn:microsoft.com/office/officeart/2008/layout/VerticalCurvedList"/>
    <dgm:cxn modelId="{8C4A48ED-A2F6-4ED4-95D8-9BACB47AFF70}" type="presParOf" srcId="{39ECE3D3-CFF9-4F09-8264-FBD76FF027E7}" destId="{8DAFC662-455E-4086-AF17-B74AFED36479}" srcOrd="1" destOrd="0" presId="urn:microsoft.com/office/officeart/2008/layout/VerticalCurvedList"/>
    <dgm:cxn modelId="{175984CC-97B1-4130-B700-7930B05D84D5}" type="presParOf" srcId="{39ECE3D3-CFF9-4F09-8264-FBD76FF027E7}" destId="{6EE9D7C3-4023-4AAC-AAC5-EBFE0EFE3415}" srcOrd="2" destOrd="0" presId="urn:microsoft.com/office/officeart/2008/layout/VerticalCurvedList"/>
    <dgm:cxn modelId="{9DBD0835-A3B9-483E-9D91-2611B34E927A}" type="presParOf" srcId="{39ECE3D3-CFF9-4F09-8264-FBD76FF027E7}" destId="{F3503144-3608-4B59-9119-E21581B42608}" srcOrd="3" destOrd="0" presId="urn:microsoft.com/office/officeart/2008/layout/VerticalCurvedList"/>
    <dgm:cxn modelId="{4FC24DB1-D30A-4E38-BCFC-D291B88A6406}" type="presParOf" srcId="{60CFF4DD-76BD-45BF-859E-DDB5448BBCEC}" destId="{482987C3-3982-47CD-B3FE-DC870C1BDC68}" srcOrd="1" destOrd="0" presId="urn:microsoft.com/office/officeart/2008/layout/VerticalCurvedList"/>
    <dgm:cxn modelId="{D6F2D7F6-6668-4FE7-B05F-EC504F7D6C20}" type="presParOf" srcId="{60CFF4DD-76BD-45BF-859E-DDB5448BBCEC}" destId="{3FB4F148-EF5A-4D03-8AB9-2479E646624C}" srcOrd="2" destOrd="0" presId="urn:microsoft.com/office/officeart/2008/layout/VerticalCurvedList"/>
    <dgm:cxn modelId="{2B0822E2-75D7-49AA-9158-7E6624A8D6D2}" type="presParOf" srcId="{3FB4F148-EF5A-4D03-8AB9-2479E646624C}" destId="{5D164B49-1412-43AF-96A3-10BC732FA504}" srcOrd="0" destOrd="0" presId="urn:microsoft.com/office/officeart/2008/layout/VerticalCurvedList"/>
    <dgm:cxn modelId="{8EA0683D-0F74-411F-A2B5-5414C3CEBF6A}" type="presParOf" srcId="{60CFF4DD-76BD-45BF-859E-DDB5448BBCEC}" destId="{1CC4A54D-1733-4FA1-A654-58D703DA338B}" srcOrd="3" destOrd="0" presId="urn:microsoft.com/office/officeart/2008/layout/VerticalCurvedList"/>
    <dgm:cxn modelId="{A7070B90-C662-4159-B351-80F711A6C88C}" type="presParOf" srcId="{60CFF4DD-76BD-45BF-859E-DDB5448BBCEC}" destId="{489F4363-5A73-44BC-969D-BF8AA1984222}" srcOrd="4" destOrd="0" presId="urn:microsoft.com/office/officeart/2008/layout/VerticalCurvedList"/>
    <dgm:cxn modelId="{6662C4B1-4DF7-448C-992B-B0EE0DC1A281}" type="presParOf" srcId="{489F4363-5A73-44BC-969D-BF8AA1984222}" destId="{9A7D817A-8046-4654-ABC9-E30F2B6E6CEC}" srcOrd="0" destOrd="0" presId="urn:microsoft.com/office/officeart/2008/layout/VerticalCurvedList"/>
    <dgm:cxn modelId="{4BF6B3EC-0374-431B-B193-CCF2B0D636BB}" type="presParOf" srcId="{60CFF4DD-76BD-45BF-859E-DDB5448BBCEC}" destId="{CA50C156-6976-44C0-8EA8-77C292AA6E34}" srcOrd="5" destOrd="0" presId="urn:microsoft.com/office/officeart/2008/layout/VerticalCurvedList"/>
    <dgm:cxn modelId="{414DC4BF-AE12-4CE7-BDC9-82563AF7E076}" type="presParOf" srcId="{60CFF4DD-76BD-45BF-859E-DDB5448BBCEC}" destId="{6F9EFA04-B4C1-4994-B49A-1031A3D8A24B}" srcOrd="6" destOrd="0" presId="urn:microsoft.com/office/officeart/2008/layout/VerticalCurvedList"/>
    <dgm:cxn modelId="{5E0D0850-E8D8-4729-B93A-9DA3800154B8}" type="presParOf" srcId="{6F9EFA04-B4C1-4994-B49A-1031A3D8A24B}" destId="{D94A5086-F7A6-455A-9D64-3E4950897D08}" srcOrd="0" destOrd="0" presId="urn:microsoft.com/office/officeart/2008/layout/VerticalCurvedList"/>
    <dgm:cxn modelId="{5BBE72F5-D386-44BF-8262-7A56FBF26792}" type="presParOf" srcId="{60CFF4DD-76BD-45BF-859E-DDB5448BBCEC}" destId="{EA022FE2-C3EC-421A-9282-80311B909DF5}" srcOrd="7" destOrd="0" presId="urn:microsoft.com/office/officeart/2008/layout/VerticalCurvedList"/>
    <dgm:cxn modelId="{2CC48AA8-2501-4B21-8AE4-55B08A29C87B}" type="presParOf" srcId="{60CFF4DD-76BD-45BF-859E-DDB5448BBCEC}" destId="{19BE75DF-E392-457B-940D-E5C397AF54B9}" srcOrd="8" destOrd="0" presId="urn:microsoft.com/office/officeart/2008/layout/VerticalCurvedList"/>
    <dgm:cxn modelId="{A5A23D0B-70C3-4EAC-B76D-CA011522A5AD}" type="presParOf" srcId="{19BE75DF-E392-457B-940D-E5C397AF54B9}" destId="{2A0B939D-340B-4959-A7FF-DA92750D270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FC662-455E-4086-AF17-B74AFED36479}">
      <dsp:nvSpPr>
        <dsp:cNvPr id="0" name=""/>
        <dsp:cNvSpPr/>
      </dsp:nvSpPr>
      <dsp:spPr>
        <a:xfrm>
          <a:off x="-5279741" y="-804242"/>
          <a:ext cx="6252921" cy="6252921"/>
        </a:xfrm>
        <a:prstGeom prst="blockArc">
          <a:avLst>
            <a:gd name="adj1" fmla="val 18900000"/>
            <a:gd name="adj2" fmla="val 2700000"/>
            <a:gd name="adj3" fmla="val 345"/>
          </a:avLst>
        </a:pr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987C3-3982-47CD-B3FE-DC870C1BDC68}">
      <dsp:nvSpPr>
        <dsp:cNvPr id="0" name=""/>
        <dsp:cNvSpPr/>
      </dsp:nvSpPr>
      <dsp:spPr>
        <a:xfrm>
          <a:off x="438428" y="332585"/>
          <a:ext cx="9346598" cy="763457"/>
        </a:xfrm>
        <a:prstGeom prst="rect">
          <a:avLst/>
        </a:prstGeom>
        <a:solidFill>
          <a:schemeClr val="bg1"/>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7134" tIns="104140" rIns="104140" bIns="104140" numCol="1" spcCol="1270" anchor="ctr" anchorCtr="0">
          <a:noAutofit/>
        </a:bodyPr>
        <a:lstStyle/>
        <a:p>
          <a:pPr marL="0" lvl="0" indent="0" algn="l" defTabSz="1822450">
            <a:lnSpc>
              <a:spcPct val="90000"/>
            </a:lnSpc>
            <a:spcBef>
              <a:spcPct val="0"/>
            </a:spcBef>
            <a:spcAft>
              <a:spcPct val="35000"/>
            </a:spcAft>
            <a:buNone/>
          </a:pPr>
          <a:endParaRPr lang="fr-FR" sz="4100" kern="1200"/>
        </a:p>
      </dsp:txBody>
      <dsp:txXfrm>
        <a:off x="438428" y="332585"/>
        <a:ext cx="9346598" cy="763457"/>
      </dsp:txXfrm>
    </dsp:sp>
    <dsp:sp modelId="{5D164B49-1412-43AF-96A3-10BC732FA504}">
      <dsp:nvSpPr>
        <dsp:cNvPr id="0" name=""/>
        <dsp:cNvSpPr/>
      </dsp:nvSpPr>
      <dsp:spPr>
        <a:xfrm>
          <a:off x="49287" y="267751"/>
          <a:ext cx="893125" cy="893125"/>
        </a:xfrm>
        <a:prstGeom prst="ellipse">
          <a:avLst/>
        </a:prstGeom>
        <a:solidFill>
          <a:schemeClr val="accent1">
            <a:lumMod val="75000"/>
          </a:schemeClr>
        </a:solidFill>
        <a:ln w="12700" cap="flat" cmpd="sng" algn="in">
          <a:solidFill>
            <a:srgbClr val="C00000"/>
          </a:solidFill>
          <a:prstDash val="solid"/>
        </a:ln>
        <a:effectLst/>
      </dsp:spPr>
      <dsp:style>
        <a:lnRef idx="2">
          <a:scrgbClr r="0" g="0" b="0"/>
        </a:lnRef>
        <a:fillRef idx="1">
          <a:scrgbClr r="0" g="0" b="0"/>
        </a:fillRef>
        <a:effectRef idx="0">
          <a:scrgbClr r="0" g="0" b="0"/>
        </a:effectRef>
        <a:fontRef idx="minor"/>
      </dsp:style>
    </dsp:sp>
    <dsp:sp modelId="{1CC4A54D-1733-4FA1-A654-58D703DA338B}">
      <dsp:nvSpPr>
        <dsp:cNvPr id="0" name=""/>
        <dsp:cNvSpPr/>
      </dsp:nvSpPr>
      <dsp:spPr>
        <a:xfrm>
          <a:off x="905489" y="1404146"/>
          <a:ext cx="8822116" cy="764207"/>
        </a:xfrm>
        <a:prstGeom prst="rect">
          <a:avLst/>
        </a:prstGeom>
        <a:solidFill>
          <a:sysClr val="window" lastClr="FFFFFF"/>
        </a:solidFill>
        <a:ln w="1905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7134" tIns="60960" rIns="60960" bIns="60960" numCol="1" spcCol="1270" anchor="ctr" anchorCtr="0">
          <a:noAutofit/>
        </a:bodyPr>
        <a:lstStyle/>
        <a:p>
          <a:pPr marL="0" lvl="0" indent="0" algn="l" defTabSz="1066800">
            <a:lnSpc>
              <a:spcPct val="90000"/>
            </a:lnSpc>
            <a:spcBef>
              <a:spcPct val="0"/>
            </a:spcBef>
            <a:spcAft>
              <a:spcPct val="35000"/>
            </a:spcAft>
            <a:buNone/>
          </a:pPr>
          <a:endParaRPr lang="fr-FR" sz="2400" b="1" kern="1200" dirty="0">
            <a:solidFill>
              <a:schemeClr val="tx1"/>
            </a:solidFill>
            <a:latin typeface="Yu Gothic" panose="020B0400000000000000" pitchFamily="34" charset="-128"/>
            <a:ea typeface="Yu Gothic" panose="020B0400000000000000" pitchFamily="34" charset="-128"/>
          </a:endParaRPr>
        </a:p>
        <a:p>
          <a:pPr marL="0" lvl="0" indent="0" algn="l" defTabSz="1066800">
            <a:lnSpc>
              <a:spcPct val="90000"/>
            </a:lnSpc>
            <a:spcBef>
              <a:spcPct val="0"/>
            </a:spcBef>
            <a:spcAft>
              <a:spcPct val="35000"/>
            </a:spcAft>
            <a:buNone/>
          </a:pPr>
          <a:r>
            <a:rPr lang="fr-FR" sz="2400" b="1" kern="1200" dirty="0">
              <a:solidFill>
                <a:schemeClr val="tx1"/>
              </a:solidFill>
              <a:latin typeface="Yu Gothic" panose="020B0400000000000000" pitchFamily="34" charset="-128"/>
              <a:ea typeface="Yu Gothic" panose="020B0400000000000000" pitchFamily="34" charset="-128"/>
            </a:rPr>
            <a:t>Problématique et contexte du projet 7</a:t>
          </a:r>
        </a:p>
        <a:p>
          <a:pPr marL="0" lvl="0" indent="0" algn="l" defTabSz="1066800">
            <a:lnSpc>
              <a:spcPct val="90000"/>
            </a:lnSpc>
            <a:spcBef>
              <a:spcPct val="0"/>
            </a:spcBef>
            <a:spcAft>
              <a:spcPct val="35000"/>
            </a:spcAft>
            <a:buNone/>
          </a:pPr>
          <a:r>
            <a:rPr lang="fr-FR" sz="2400" b="1" kern="1200" dirty="0">
              <a:solidFill>
                <a:schemeClr val="tx1"/>
              </a:solidFill>
              <a:latin typeface="Yu Gothic" panose="020B0400000000000000" pitchFamily="34" charset="-128"/>
              <a:ea typeface="Yu Gothic" panose="020B0400000000000000" pitchFamily="34" charset="-128"/>
            </a:rPr>
            <a:t>						</a:t>
          </a:r>
        </a:p>
        <a:p>
          <a:pPr marL="0" lvl="0" indent="0" algn="l" defTabSz="1066800">
            <a:lnSpc>
              <a:spcPct val="90000"/>
            </a:lnSpc>
            <a:spcBef>
              <a:spcPct val="0"/>
            </a:spcBef>
            <a:spcAft>
              <a:spcPct val="35000"/>
            </a:spcAft>
            <a:buNone/>
          </a:pPr>
          <a:r>
            <a:rPr lang="fr-FR" sz="2400" b="1" kern="1200" dirty="0">
              <a:solidFill>
                <a:schemeClr val="tx1"/>
              </a:solidFill>
              <a:latin typeface="Yu Gothic" panose="020B0400000000000000" pitchFamily="34" charset="-128"/>
              <a:ea typeface="Yu Gothic" panose="020B0400000000000000" pitchFamily="34" charset="-128"/>
            </a:rPr>
            <a:t>Dashboard</a:t>
          </a:r>
        </a:p>
        <a:p>
          <a:pPr marL="0" lvl="0" indent="0" algn="l" defTabSz="1066800">
            <a:lnSpc>
              <a:spcPct val="90000"/>
            </a:lnSpc>
            <a:spcBef>
              <a:spcPct val="0"/>
            </a:spcBef>
            <a:spcAft>
              <a:spcPct val="35000"/>
            </a:spcAft>
            <a:buNone/>
          </a:pPr>
          <a:endParaRPr lang="fr-FR" sz="2400" b="1" i="0" u="none" strike="noStrike" kern="1200" baseline="0" dirty="0">
            <a:solidFill>
              <a:schemeClr val="tx1"/>
            </a:solidFill>
            <a:latin typeface="Yu Gothic" panose="020B0400000000000000" pitchFamily="34" charset="-128"/>
            <a:ea typeface="Yu Gothic" panose="020B0400000000000000" pitchFamily="34" charset="-128"/>
            <a:cs typeface="Calibri" panose="020F0502020204030204" pitchFamily="34" charset="0"/>
          </a:endParaRPr>
        </a:p>
        <a:p>
          <a:pPr marL="0" lvl="0" indent="0" algn="l" defTabSz="1066800">
            <a:lnSpc>
              <a:spcPct val="90000"/>
            </a:lnSpc>
            <a:spcBef>
              <a:spcPct val="0"/>
            </a:spcBef>
            <a:spcAft>
              <a:spcPct val="35000"/>
            </a:spcAft>
            <a:buNone/>
          </a:pPr>
          <a:endParaRPr lang="fr-FR" sz="2400" b="1" i="0" u="none" strike="noStrike" kern="1200" baseline="0" dirty="0">
            <a:solidFill>
              <a:srgbClr val="000000"/>
            </a:solidFill>
            <a:latin typeface="Yu Gothic" panose="020B0400000000000000" pitchFamily="34" charset="-128"/>
            <a:ea typeface="Yu Gothic" panose="020B0400000000000000" pitchFamily="34" charset="-128"/>
            <a:cs typeface="Calibri" panose="020F0502020204030204" pitchFamily="34" charset="0"/>
          </a:endParaRPr>
        </a:p>
        <a:p>
          <a:pPr marL="0" lvl="0" indent="0" algn="l" defTabSz="1066800">
            <a:lnSpc>
              <a:spcPct val="90000"/>
            </a:lnSpc>
            <a:spcBef>
              <a:spcPct val="0"/>
            </a:spcBef>
            <a:spcAft>
              <a:spcPct val="35000"/>
            </a:spcAft>
            <a:buNone/>
          </a:pPr>
          <a:endParaRPr lang="fr-FR" sz="2400" kern="1200" dirty="0">
            <a:solidFill>
              <a:sysClr val="window" lastClr="FFFFFF"/>
            </a:solidFill>
            <a:latin typeface="Century Gothic" panose="020B0502020202020204"/>
            <a:ea typeface="+mn-ea"/>
            <a:cs typeface="+mn-cs"/>
          </a:endParaRPr>
        </a:p>
      </dsp:txBody>
      <dsp:txXfrm>
        <a:off x="905489" y="1404146"/>
        <a:ext cx="8822116" cy="764207"/>
      </dsp:txXfrm>
    </dsp:sp>
    <dsp:sp modelId="{9A7D817A-8046-4654-ABC9-E30F2B6E6CEC}">
      <dsp:nvSpPr>
        <dsp:cNvPr id="0" name=""/>
        <dsp:cNvSpPr/>
      </dsp:nvSpPr>
      <dsp:spPr>
        <a:xfrm>
          <a:off x="458926" y="1339687"/>
          <a:ext cx="893125" cy="893125"/>
        </a:xfrm>
        <a:prstGeom prst="ellipse">
          <a:avLst/>
        </a:prstGeom>
        <a:solidFill>
          <a:schemeClr val="bg1"/>
        </a:solidFill>
        <a:ln w="19050" cap="rnd" cmpd="sng" algn="ctr">
          <a:solidFill>
            <a:srgbClr val="B01513">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CA50C156-6976-44C0-8EA8-77C292AA6E34}">
      <dsp:nvSpPr>
        <dsp:cNvPr id="0" name=""/>
        <dsp:cNvSpPr/>
      </dsp:nvSpPr>
      <dsp:spPr>
        <a:xfrm>
          <a:off x="905489" y="2500935"/>
          <a:ext cx="8822116" cy="714500"/>
        </a:xfrm>
        <a:prstGeom prst="rect">
          <a:avLst/>
        </a:prstGeom>
        <a:solidFill>
          <a:sysClr val="window" lastClr="FFFFFF"/>
        </a:solidFill>
        <a:ln w="1905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7134" tIns="60960" rIns="60960" bIns="60960" numCol="1" spcCol="1270" anchor="ctr" anchorCtr="0">
          <a:noAutofit/>
        </a:bodyPr>
        <a:lstStyle/>
        <a:p>
          <a:pPr marL="0" lvl="0" indent="0" algn="l" defTabSz="1066800">
            <a:lnSpc>
              <a:spcPct val="90000"/>
            </a:lnSpc>
            <a:spcBef>
              <a:spcPct val="0"/>
            </a:spcBef>
            <a:spcAft>
              <a:spcPct val="35000"/>
            </a:spcAft>
            <a:buNone/>
          </a:pPr>
          <a:r>
            <a:rPr lang="fr-FR" sz="2400" b="1" kern="1200" dirty="0">
              <a:solidFill>
                <a:schemeClr val="tx1"/>
              </a:solidFill>
              <a:latin typeface="Yu Gothic" panose="020B0400000000000000" pitchFamily="34" charset="-128"/>
              <a:ea typeface="Yu Gothic" panose="020B0400000000000000" pitchFamily="34" charset="-128"/>
            </a:rPr>
            <a:t>Problématique et contexte du projet 6</a:t>
          </a:r>
          <a:endParaRPr lang="fr-FR" sz="2400" kern="1200" dirty="0">
            <a:solidFill>
              <a:sysClr val="window" lastClr="FFFFFF"/>
            </a:solidFill>
            <a:latin typeface="Yu Gothic" panose="020B0400000000000000" pitchFamily="34" charset="-128"/>
            <a:ea typeface="Yu Gothic" panose="020B0400000000000000" pitchFamily="34" charset="-128"/>
            <a:cs typeface="Calibri" panose="020F0502020204030204" pitchFamily="34" charset="0"/>
          </a:endParaRPr>
        </a:p>
      </dsp:txBody>
      <dsp:txXfrm>
        <a:off x="905489" y="2500935"/>
        <a:ext cx="8822116" cy="714500"/>
      </dsp:txXfrm>
    </dsp:sp>
    <dsp:sp modelId="{D94A5086-F7A6-455A-9D64-3E4950897D08}">
      <dsp:nvSpPr>
        <dsp:cNvPr id="0" name=""/>
        <dsp:cNvSpPr/>
      </dsp:nvSpPr>
      <dsp:spPr>
        <a:xfrm>
          <a:off x="458926" y="2411623"/>
          <a:ext cx="893125" cy="893125"/>
        </a:xfrm>
        <a:prstGeom prst="ellipse">
          <a:avLst/>
        </a:prstGeom>
        <a:solidFill>
          <a:sysClr val="window" lastClr="FFFFFF">
            <a:hueOff val="0"/>
            <a:satOff val="0"/>
            <a:lumOff val="0"/>
            <a:alphaOff val="0"/>
          </a:sysClr>
        </a:solidFill>
        <a:ln w="19050" cap="rnd" cmpd="sng" algn="ctr">
          <a:solidFill>
            <a:srgbClr val="B01513">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EA022FE2-C3EC-421A-9282-80311B909DF5}">
      <dsp:nvSpPr>
        <dsp:cNvPr id="0" name=""/>
        <dsp:cNvSpPr/>
      </dsp:nvSpPr>
      <dsp:spPr>
        <a:xfrm>
          <a:off x="481078" y="3666617"/>
          <a:ext cx="9184488" cy="530823"/>
        </a:xfrm>
        <a:prstGeom prst="rect">
          <a:avLst/>
        </a:prstGeom>
        <a:solidFill>
          <a:sysClr val="window" lastClr="FFFFFF"/>
        </a:solidFill>
        <a:ln w="1905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7134" tIns="60960" rIns="60960" bIns="60960" numCol="1" spcCol="1270" anchor="ctr" anchorCtr="0">
          <a:noAutofit/>
        </a:bodyPr>
        <a:lstStyle/>
        <a:p>
          <a:pPr marL="0" lvl="0" indent="0" algn="l" defTabSz="1066800">
            <a:lnSpc>
              <a:spcPct val="90000"/>
            </a:lnSpc>
            <a:spcBef>
              <a:spcPct val="0"/>
            </a:spcBef>
            <a:spcAft>
              <a:spcPct val="35000"/>
            </a:spcAft>
            <a:buNone/>
          </a:pPr>
          <a:endParaRPr lang="fr-FR" sz="2400" b="1" i="0" u="none" strike="noStrike" kern="1200" baseline="0" dirty="0">
            <a:solidFill>
              <a:srgbClr val="000000"/>
            </a:solidFill>
            <a:latin typeface="Yu Gothic" panose="020B0400000000000000" pitchFamily="34" charset="-128"/>
            <a:ea typeface="Yu Gothic" panose="020B0400000000000000" pitchFamily="34" charset="-128"/>
            <a:cs typeface="Arial" panose="020B0604020202020204" pitchFamily="34" charset="0"/>
          </a:endParaRPr>
        </a:p>
        <a:p>
          <a:pPr marL="0" lvl="0" indent="0" algn="l" defTabSz="1066800">
            <a:lnSpc>
              <a:spcPct val="90000"/>
            </a:lnSpc>
            <a:spcBef>
              <a:spcPct val="0"/>
            </a:spcBef>
            <a:spcAft>
              <a:spcPct val="35000"/>
            </a:spcAft>
            <a:buNone/>
          </a:pPr>
          <a:r>
            <a:rPr lang="fr-FR" sz="2400" b="1" i="0" u="none" strike="noStrike" kern="1200" baseline="0" dirty="0">
              <a:solidFill>
                <a:srgbClr val="000000"/>
              </a:solidFill>
              <a:latin typeface="Yu Gothic" panose="020B0400000000000000" pitchFamily="34" charset="-128"/>
              <a:ea typeface="Yu Gothic" panose="020B0400000000000000" pitchFamily="34" charset="-128"/>
              <a:cs typeface="Arial" panose="020B0604020202020204" pitchFamily="34" charset="0"/>
            </a:rPr>
            <a:t>Conclusion</a:t>
          </a:r>
        </a:p>
        <a:p>
          <a:pPr marL="0" lvl="0" indent="0" algn="l" defTabSz="1066800">
            <a:lnSpc>
              <a:spcPct val="90000"/>
            </a:lnSpc>
            <a:spcBef>
              <a:spcPct val="0"/>
            </a:spcBef>
            <a:spcAft>
              <a:spcPct val="35000"/>
            </a:spcAft>
            <a:buNone/>
          </a:pPr>
          <a:endParaRPr lang="fr-FR" sz="2400" kern="1200" dirty="0">
            <a:solidFill>
              <a:sysClr val="window" lastClr="FFFFFF"/>
            </a:solidFill>
            <a:latin typeface="Yu Gothic" panose="020B0400000000000000" pitchFamily="34" charset="-128"/>
            <a:ea typeface="Yu Gothic" panose="020B0400000000000000" pitchFamily="34" charset="-128"/>
            <a:cs typeface="Calibri" panose="020F0502020204030204" pitchFamily="34" charset="0"/>
          </a:endParaRPr>
        </a:p>
      </dsp:txBody>
      <dsp:txXfrm>
        <a:off x="481078" y="3666617"/>
        <a:ext cx="9184488" cy="530823"/>
      </dsp:txXfrm>
    </dsp:sp>
    <dsp:sp modelId="{2A0B939D-340B-4959-A7FF-DA92750D2705}">
      <dsp:nvSpPr>
        <dsp:cNvPr id="0" name=""/>
        <dsp:cNvSpPr/>
      </dsp:nvSpPr>
      <dsp:spPr>
        <a:xfrm>
          <a:off x="49287" y="3483559"/>
          <a:ext cx="893125" cy="893125"/>
        </a:xfrm>
        <a:prstGeom prst="ellipse">
          <a:avLst/>
        </a:prstGeom>
        <a:solidFill>
          <a:schemeClr val="bg1"/>
        </a:solidFill>
        <a:ln w="19050" cap="rnd" cmpd="sng" algn="ctr">
          <a:solidFill>
            <a:srgbClr val="B01513">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FC662-455E-4086-AF17-B74AFED36479}">
      <dsp:nvSpPr>
        <dsp:cNvPr id="0" name=""/>
        <dsp:cNvSpPr/>
      </dsp:nvSpPr>
      <dsp:spPr>
        <a:xfrm>
          <a:off x="-5279741" y="-804242"/>
          <a:ext cx="6252921" cy="6252921"/>
        </a:xfrm>
        <a:prstGeom prst="blockArc">
          <a:avLst>
            <a:gd name="adj1" fmla="val 18900000"/>
            <a:gd name="adj2" fmla="val 2700000"/>
            <a:gd name="adj3" fmla="val 345"/>
          </a:avLst>
        </a:pr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987C3-3982-47CD-B3FE-DC870C1BDC68}">
      <dsp:nvSpPr>
        <dsp:cNvPr id="0" name=""/>
        <dsp:cNvSpPr/>
      </dsp:nvSpPr>
      <dsp:spPr>
        <a:xfrm>
          <a:off x="438428" y="332585"/>
          <a:ext cx="9346598" cy="763457"/>
        </a:xfrm>
        <a:prstGeom prst="rect">
          <a:avLst/>
        </a:prstGeom>
        <a:solidFill>
          <a:schemeClr val="bg1"/>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7134" tIns="104140" rIns="104140" bIns="104140" numCol="1" spcCol="1270" anchor="ctr" anchorCtr="0">
          <a:noAutofit/>
        </a:bodyPr>
        <a:lstStyle/>
        <a:p>
          <a:pPr marL="0" lvl="0" indent="0" algn="l" defTabSz="1822450">
            <a:lnSpc>
              <a:spcPct val="90000"/>
            </a:lnSpc>
            <a:spcBef>
              <a:spcPct val="0"/>
            </a:spcBef>
            <a:spcAft>
              <a:spcPct val="35000"/>
            </a:spcAft>
            <a:buNone/>
          </a:pPr>
          <a:endParaRPr lang="fr-FR" sz="4100" kern="1200"/>
        </a:p>
      </dsp:txBody>
      <dsp:txXfrm>
        <a:off x="438428" y="332585"/>
        <a:ext cx="9346598" cy="763457"/>
      </dsp:txXfrm>
    </dsp:sp>
    <dsp:sp modelId="{5D164B49-1412-43AF-96A3-10BC732FA504}">
      <dsp:nvSpPr>
        <dsp:cNvPr id="0" name=""/>
        <dsp:cNvSpPr/>
      </dsp:nvSpPr>
      <dsp:spPr>
        <a:xfrm>
          <a:off x="49287" y="267751"/>
          <a:ext cx="893125" cy="893125"/>
        </a:xfrm>
        <a:prstGeom prst="ellipse">
          <a:avLst/>
        </a:prstGeom>
        <a:solidFill>
          <a:schemeClr val="bg1"/>
        </a:solidFill>
        <a:ln w="12700" cap="flat" cmpd="sng" algn="in">
          <a:solidFill>
            <a:srgbClr val="C00000"/>
          </a:solidFill>
          <a:prstDash val="solid"/>
        </a:ln>
        <a:effectLst/>
      </dsp:spPr>
      <dsp:style>
        <a:lnRef idx="2">
          <a:scrgbClr r="0" g="0" b="0"/>
        </a:lnRef>
        <a:fillRef idx="1">
          <a:scrgbClr r="0" g="0" b="0"/>
        </a:fillRef>
        <a:effectRef idx="0">
          <a:scrgbClr r="0" g="0" b="0"/>
        </a:effectRef>
        <a:fontRef idx="minor"/>
      </dsp:style>
    </dsp:sp>
    <dsp:sp modelId="{1CC4A54D-1733-4FA1-A654-58D703DA338B}">
      <dsp:nvSpPr>
        <dsp:cNvPr id="0" name=""/>
        <dsp:cNvSpPr/>
      </dsp:nvSpPr>
      <dsp:spPr>
        <a:xfrm>
          <a:off x="905489" y="1404146"/>
          <a:ext cx="8822116" cy="764207"/>
        </a:xfrm>
        <a:prstGeom prst="rect">
          <a:avLst/>
        </a:prstGeom>
        <a:solidFill>
          <a:sysClr val="window" lastClr="FFFFFF"/>
        </a:solidFill>
        <a:ln w="1905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7134" tIns="60960" rIns="60960" bIns="60960" numCol="1" spcCol="1270" anchor="ctr" anchorCtr="0">
          <a:noAutofit/>
        </a:bodyPr>
        <a:lstStyle/>
        <a:p>
          <a:pPr marL="0" lvl="0" indent="0" algn="l" defTabSz="1066800">
            <a:lnSpc>
              <a:spcPct val="90000"/>
            </a:lnSpc>
            <a:spcBef>
              <a:spcPct val="0"/>
            </a:spcBef>
            <a:spcAft>
              <a:spcPct val="35000"/>
            </a:spcAft>
            <a:buNone/>
          </a:pPr>
          <a:endParaRPr lang="fr-FR" sz="2400" b="1" kern="1200" dirty="0">
            <a:solidFill>
              <a:schemeClr val="tx1"/>
            </a:solidFill>
            <a:latin typeface="Yu Gothic" panose="020B0400000000000000" pitchFamily="34" charset="-128"/>
            <a:ea typeface="Yu Gothic" panose="020B0400000000000000" pitchFamily="34" charset="-128"/>
          </a:endParaRPr>
        </a:p>
        <a:p>
          <a:pPr marL="0" lvl="0" indent="0" algn="l" defTabSz="1066800">
            <a:lnSpc>
              <a:spcPct val="90000"/>
            </a:lnSpc>
            <a:spcBef>
              <a:spcPct val="0"/>
            </a:spcBef>
            <a:spcAft>
              <a:spcPct val="35000"/>
            </a:spcAft>
            <a:buNone/>
          </a:pPr>
          <a:r>
            <a:rPr lang="fr-FR" sz="2400" b="1" kern="1200" dirty="0">
              <a:solidFill>
                <a:schemeClr val="tx1"/>
              </a:solidFill>
              <a:latin typeface="Yu Gothic" panose="020B0400000000000000" pitchFamily="34" charset="-128"/>
              <a:ea typeface="Yu Gothic" panose="020B0400000000000000" pitchFamily="34" charset="-128"/>
            </a:rPr>
            <a:t>Problématique et contexte du projet 7</a:t>
          </a:r>
        </a:p>
        <a:p>
          <a:pPr marL="0" lvl="0" indent="0" algn="l" defTabSz="1066800">
            <a:lnSpc>
              <a:spcPct val="90000"/>
            </a:lnSpc>
            <a:spcBef>
              <a:spcPct val="0"/>
            </a:spcBef>
            <a:spcAft>
              <a:spcPct val="35000"/>
            </a:spcAft>
            <a:buNone/>
          </a:pPr>
          <a:r>
            <a:rPr lang="fr-FR" sz="2400" b="1" kern="1200" dirty="0">
              <a:solidFill>
                <a:schemeClr val="tx1"/>
              </a:solidFill>
              <a:latin typeface="Yu Gothic" panose="020B0400000000000000" pitchFamily="34" charset="-128"/>
              <a:ea typeface="Yu Gothic" panose="020B0400000000000000" pitchFamily="34" charset="-128"/>
            </a:rPr>
            <a:t>						</a:t>
          </a:r>
        </a:p>
        <a:p>
          <a:pPr marL="0" lvl="0" indent="0" algn="l" defTabSz="1066800">
            <a:lnSpc>
              <a:spcPct val="90000"/>
            </a:lnSpc>
            <a:spcBef>
              <a:spcPct val="0"/>
            </a:spcBef>
            <a:spcAft>
              <a:spcPct val="35000"/>
            </a:spcAft>
            <a:buNone/>
          </a:pPr>
          <a:r>
            <a:rPr lang="fr-FR" sz="2400" b="1" kern="1200" dirty="0">
              <a:solidFill>
                <a:schemeClr val="tx1"/>
              </a:solidFill>
              <a:latin typeface="Yu Gothic" panose="020B0400000000000000" pitchFamily="34" charset="-128"/>
              <a:ea typeface="Yu Gothic" panose="020B0400000000000000" pitchFamily="34" charset="-128"/>
            </a:rPr>
            <a:t>Dashboard</a:t>
          </a:r>
        </a:p>
        <a:p>
          <a:pPr marL="0" lvl="0" indent="0" algn="l" defTabSz="1066800">
            <a:lnSpc>
              <a:spcPct val="90000"/>
            </a:lnSpc>
            <a:spcBef>
              <a:spcPct val="0"/>
            </a:spcBef>
            <a:spcAft>
              <a:spcPct val="35000"/>
            </a:spcAft>
            <a:buNone/>
          </a:pPr>
          <a:endParaRPr lang="fr-FR" sz="2400" b="1" i="0" u="none" strike="noStrike" kern="1200" baseline="0" dirty="0">
            <a:solidFill>
              <a:schemeClr val="tx1"/>
            </a:solidFill>
            <a:latin typeface="Yu Gothic" panose="020B0400000000000000" pitchFamily="34" charset="-128"/>
            <a:ea typeface="Yu Gothic" panose="020B0400000000000000" pitchFamily="34" charset="-128"/>
            <a:cs typeface="Calibri" panose="020F0502020204030204" pitchFamily="34" charset="0"/>
          </a:endParaRPr>
        </a:p>
        <a:p>
          <a:pPr marL="0" lvl="0" indent="0" algn="l" defTabSz="1066800">
            <a:lnSpc>
              <a:spcPct val="90000"/>
            </a:lnSpc>
            <a:spcBef>
              <a:spcPct val="0"/>
            </a:spcBef>
            <a:spcAft>
              <a:spcPct val="35000"/>
            </a:spcAft>
            <a:buNone/>
          </a:pPr>
          <a:endParaRPr lang="fr-FR" sz="2400" b="1" i="0" u="none" strike="noStrike" kern="1200" baseline="0" dirty="0">
            <a:solidFill>
              <a:srgbClr val="000000"/>
            </a:solidFill>
            <a:latin typeface="Yu Gothic" panose="020B0400000000000000" pitchFamily="34" charset="-128"/>
            <a:ea typeface="Yu Gothic" panose="020B0400000000000000" pitchFamily="34" charset="-128"/>
            <a:cs typeface="Calibri" panose="020F0502020204030204" pitchFamily="34" charset="0"/>
          </a:endParaRPr>
        </a:p>
        <a:p>
          <a:pPr marL="0" lvl="0" indent="0" algn="l" defTabSz="1066800">
            <a:lnSpc>
              <a:spcPct val="90000"/>
            </a:lnSpc>
            <a:spcBef>
              <a:spcPct val="0"/>
            </a:spcBef>
            <a:spcAft>
              <a:spcPct val="35000"/>
            </a:spcAft>
            <a:buNone/>
          </a:pPr>
          <a:endParaRPr lang="fr-FR" sz="2400" kern="1200" dirty="0">
            <a:solidFill>
              <a:sysClr val="window" lastClr="FFFFFF"/>
            </a:solidFill>
            <a:latin typeface="Century Gothic" panose="020B0502020202020204"/>
            <a:ea typeface="+mn-ea"/>
            <a:cs typeface="+mn-cs"/>
          </a:endParaRPr>
        </a:p>
      </dsp:txBody>
      <dsp:txXfrm>
        <a:off x="905489" y="1404146"/>
        <a:ext cx="8822116" cy="764207"/>
      </dsp:txXfrm>
    </dsp:sp>
    <dsp:sp modelId="{9A7D817A-8046-4654-ABC9-E30F2B6E6CEC}">
      <dsp:nvSpPr>
        <dsp:cNvPr id="0" name=""/>
        <dsp:cNvSpPr/>
      </dsp:nvSpPr>
      <dsp:spPr>
        <a:xfrm>
          <a:off x="481415" y="1339687"/>
          <a:ext cx="893125" cy="893125"/>
        </a:xfrm>
        <a:prstGeom prst="ellipse">
          <a:avLst/>
        </a:prstGeom>
        <a:solidFill>
          <a:schemeClr val="accent1">
            <a:lumMod val="75000"/>
          </a:schemeClr>
        </a:solidFill>
        <a:ln w="19050" cap="rnd" cmpd="sng" algn="ctr">
          <a:solidFill>
            <a:srgbClr val="B01513">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CA50C156-6976-44C0-8EA8-77C292AA6E34}">
      <dsp:nvSpPr>
        <dsp:cNvPr id="0" name=""/>
        <dsp:cNvSpPr/>
      </dsp:nvSpPr>
      <dsp:spPr>
        <a:xfrm>
          <a:off x="905489" y="2500935"/>
          <a:ext cx="8822116" cy="714500"/>
        </a:xfrm>
        <a:prstGeom prst="rect">
          <a:avLst/>
        </a:prstGeom>
        <a:solidFill>
          <a:sysClr val="window" lastClr="FFFFFF"/>
        </a:solidFill>
        <a:ln w="1905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7134" tIns="60960" rIns="60960" bIns="60960" numCol="1" spcCol="1270" anchor="ctr" anchorCtr="0">
          <a:noAutofit/>
        </a:bodyPr>
        <a:lstStyle/>
        <a:p>
          <a:pPr marL="0" lvl="0" indent="0" algn="l" defTabSz="1066800">
            <a:lnSpc>
              <a:spcPct val="90000"/>
            </a:lnSpc>
            <a:spcBef>
              <a:spcPct val="0"/>
            </a:spcBef>
            <a:spcAft>
              <a:spcPct val="35000"/>
            </a:spcAft>
            <a:buNone/>
          </a:pPr>
          <a:r>
            <a:rPr lang="fr-FR" sz="2400" b="1" kern="1200" dirty="0">
              <a:solidFill>
                <a:schemeClr val="tx1"/>
              </a:solidFill>
              <a:latin typeface="Yu Gothic" panose="020B0400000000000000" pitchFamily="34" charset="-128"/>
              <a:ea typeface="Yu Gothic" panose="020B0400000000000000" pitchFamily="34" charset="-128"/>
            </a:rPr>
            <a:t>Problématique et contexte du projet 6</a:t>
          </a:r>
          <a:endParaRPr lang="fr-FR" sz="2400" kern="1200" dirty="0">
            <a:solidFill>
              <a:sysClr val="window" lastClr="FFFFFF"/>
            </a:solidFill>
            <a:latin typeface="Yu Gothic" panose="020B0400000000000000" pitchFamily="34" charset="-128"/>
            <a:ea typeface="Yu Gothic" panose="020B0400000000000000" pitchFamily="34" charset="-128"/>
            <a:cs typeface="Calibri" panose="020F0502020204030204" pitchFamily="34" charset="0"/>
          </a:endParaRPr>
        </a:p>
      </dsp:txBody>
      <dsp:txXfrm>
        <a:off x="905489" y="2500935"/>
        <a:ext cx="8822116" cy="714500"/>
      </dsp:txXfrm>
    </dsp:sp>
    <dsp:sp modelId="{D94A5086-F7A6-455A-9D64-3E4950897D08}">
      <dsp:nvSpPr>
        <dsp:cNvPr id="0" name=""/>
        <dsp:cNvSpPr/>
      </dsp:nvSpPr>
      <dsp:spPr>
        <a:xfrm>
          <a:off x="458926" y="2411623"/>
          <a:ext cx="893125" cy="893125"/>
        </a:xfrm>
        <a:prstGeom prst="ellipse">
          <a:avLst/>
        </a:prstGeom>
        <a:solidFill>
          <a:schemeClr val="bg1"/>
        </a:solidFill>
        <a:ln w="19050" cap="rnd" cmpd="sng" algn="ctr">
          <a:solidFill>
            <a:srgbClr val="B01513">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EA022FE2-C3EC-421A-9282-80311B909DF5}">
      <dsp:nvSpPr>
        <dsp:cNvPr id="0" name=""/>
        <dsp:cNvSpPr/>
      </dsp:nvSpPr>
      <dsp:spPr>
        <a:xfrm>
          <a:off x="481078" y="3666617"/>
          <a:ext cx="9184488" cy="530823"/>
        </a:xfrm>
        <a:prstGeom prst="rect">
          <a:avLst/>
        </a:prstGeom>
        <a:solidFill>
          <a:sysClr val="window" lastClr="FFFFFF"/>
        </a:solidFill>
        <a:ln w="1905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7134" tIns="60960" rIns="60960" bIns="60960" numCol="1" spcCol="1270" anchor="ctr" anchorCtr="0">
          <a:noAutofit/>
        </a:bodyPr>
        <a:lstStyle/>
        <a:p>
          <a:pPr marL="0" lvl="0" indent="0" algn="l" defTabSz="1066800">
            <a:lnSpc>
              <a:spcPct val="90000"/>
            </a:lnSpc>
            <a:spcBef>
              <a:spcPct val="0"/>
            </a:spcBef>
            <a:spcAft>
              <a:spcPct val="35000"/>
            </a:spcAft>
            <a:buNone/>
          </a:pPr>
          <a:endParaRPr lang="fr-FR" sz="2400" b="1" i="0" u="none" strike="noStrike" kern="1200" baseline="0" dirty="0">
            <a:solidFill>
              <a:srgbClr val="000000"/>
            </a:solidFill>
            <a:latin typeface="Yu Gothic" panose="020B0400000000000000" pitchFamily="34" charset="-128"/>
            <a:ea typeface="Yu Gothic" panose="020B0400000000000000" pitchFamily="34" charset="-128"/>
            <a:cs typeface="Arial" panose="020B0604020202020204" pitchFamily="34" charset="0"/>
          </a:endParaRPr>
        </a:p>
        <a:p>
          <a:pPr marL="0" lvl="0" indent="0" algn="l" defTabSz="1066800">
            <a:lnSpc>
              <a:spcPct val="90000"/>
            </a:lnSpc>
            <a:spcBef>
              <a:spcPct val="0"/>
            </a:spcBef>
            <a:spcAft>
              <a:spcPct val="35000"/>
            </a:spcAft>
            <a:buNone/>
          </a:pPr>
          <a:r>
            <a:rPr lang="fr-FR" sz="2400" b="1" i="0" u="none" strike="noStrike" kern="1200" baseline="0" dirty="0">
              <a:solidFill>
                <a:srgbClr val="000000"/>
              </a:solidFill>
              <a:latin typeface="Yu Gothic" panose="020B0400000000000000" pitchFamily="34" charset="-128"/>
              <a:ea typeface="Yu Gothic" panose="020B0400000000000000" pitchFamily="34" charset="-128"/>
              <a:cs typeface="Arial" panose="020B0604020202020204" pitchFamily="34" charset="0"/>
            </a:rPr>
            <a:t>Conclusion</a:t>
          </a:r>
        </a:p>
        <a:p>
          <a:pPr marL="0" lvl="0" indent="0" algn="l" defTabSz="1066800">
            <a:lnSpc>
              <a:spcPct val="90000"/>
            </a:lnSpc>
            <a:spcBef>
              <a:spcPct val="0"/>
            </a:spcBef>
            <a:spcAft>
              <a:spcPct val="35000"/>
            </a:spcAft>
            <a:buNone/>
          </a:pPr>
          <a:endParaRPr lang="fr-FR" sz="2400" kern="1200" dirty="0">
            <a:solidFill>
              <a:sysClr val="window" lastClr="FFFFFF"/>
            </a:solidFill>
            <a:latin typeface="Yu Gothic" panose="020B0400000000000000" pitchFamily="34" charset="-128"/>
            <a:ea typeface="Yu Gothic" panose="020B0400000000000000" pitchFamily="34" charset="-128"/>
            <a:cs typeface="Calibri" panose="020F0502020204030204" pitchFamily="34" charset="0"/>
          </a:endParaRPr>
        </a:p>
      </dsp:txBody>
      <dsp:txXfrm>
        <a:off x="481078" y="3666617"/>
        <a:ext cx="9184488" cy="530823"/>
      </dsp:txXfrm>
    </dsp:sp>
    <dsp:sp modelId="{2A0B939D-340B-4959-A7FF-DA92750D2705}">
      <dsp:nvSpPr>
        <dsp:cNvPr id="0" name=""/>
        <dsp:cNvSpPr/>
      </dsp:nvSpPr>
      <dsp:spPr>
        <a:xfrm>
          <a:off x="49287" y="3483559"/>
          <a:ext cx="893125" cy="893125"/>
        </a:xfrm>
        <a:prstGeom prst="ellipse">
          <a:avLst/>
        </a:prstGeom>
        <a:solidFill>
          <a:schemeClr val="bg1"/>
        </a:solidFill>
        <a:ln w="19050" cap="rnd" cmpd="sng" algn="ctr">
          <a:solidFill>
            <a:srgbClr val="B01513">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FC662-455E-4086-AF17-B74AFED36479}">
      <dsp:nvSpPr>
        <dsp:cNvPr id="0" name=""/>
        <dsp:cNvSpPr/>
      </dsp:nvSpPr>
      <dsp:spPr>
        <a:xfrm>
          <a:off x="-5279741" y="-804242"/>
          <a:ext cx="6252921" cy="6252921"/>
        </a:xfrm>
        <a:prstGeom prst="blockArc">
          <a:avLst>
            <a:gd name="adj1" fmla="val 18900000"/>
            <a:gd name="adj2" fmla="val 2700000"/>
            <a:gd name="adj3" fmla="val 345"/>
          </a:avLst>
        </a:pr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987C3-3982-47CD-B3FE-DC870C1BDC68}">
      <dsp:nvSpPr>
        <dsp:cNvPr id="0" name=""/>
        <dsp:cNvSpPr/>
      </dsp:nvSpPr>
      <dsp:spPr>
        <a:xfrm>
          <a:off x="438428" y="332585"/>
          <a:ext cx="9346598" cy="763457"/>
        </a:xfrm>
        <a:prstGeom prst="rect">
          <a:avLst/>
        </a:prstGeom>
        <a:solidFill>
          <a:schemeClr val="bg1"/>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7134" tIns="104140" rIns="104140" bIns="104140" numCol="1" spcCol="1270" anchor="ctr" anchorCtr="0">
          <a:noAutofit/>
        </a:bodyPr>
        <a:lstStyle/>
        <a:p>
          <a:pPr marL="0" lvl="0" indent="0" algn="l" defTabSz="1822450">
            <a:lnSpc>
              <a:spcPct val="90000"/>
            </a:lnSpc>
            <a:spcBef>
              <a:spcPct val="0"/>
            </a:spcBef>
            <a:spcAft>
              <a:spcPct val="35000"/>
            </a:spcAft>
            <a:buNone/>
          </a:pPr>
          <a:endParaRPr lang="fr-FR" sz="4100" kern="1200"/>
        </a:p>
      </dsp:txBody>
      <dsp:txXfrm>
        <a:off x="438428" y="332585"/>
        <a:ext cx="9346598" cy="763457"/>
      </dsp:txXfrm>
    </dsp:sp>
    <dsp:sp modelId="{5D164B49-1412-43AF-96A3-10BC732FA504}">
      <dsp:nvSpPr>
        <dsp:cNvPr id="0" name=""/>
        <dsp:cNvSpPr/>
      </dsp:nvSpPr>
      <dsp:spPr>
        <a:xfrm>
          <a:off x="49287" y="267751"/>
          <a:ext cx="893125" cy="893125"/>
        </a:xfrm>
        <a:prstGeom prst="ellipse">
          <a:avLst/>
        </a:prstGeom>
        <a:solidFill>
          <a:schemeClr val="bg1"/>
        </a:solidFill>
        <a:ln w="12700" cap="flat" cmpd="sng" algn="in">
          <a:solidFill>
            <a:srgbClr val="C00000"/>
          </a:solidFill>
          <a:prstDash val="solid"/>
        </a:ln>
        <a:effectLst/>
      </dsp:spPr>
      <dsp:style>
        <a:lnRef idx="2">
          <a:scrgbClr r="0" g="0" b="0"/>
        </a:lnRef>
        <a:fillRef idx="1">
          <a:scrgbClr r="0" g="0" b="0"/>
        </a:fillRef>
        <a:effectRef idx="0">
          <a:scrgbClr r="0" g="0" b="0"/>
        </a:effectRef>
        <a:fontRef idx="minor"/>
      </dsp:style>
    </dsp:sp>
    <dsp:sp modelId="{1CC4A54D-1733-4FA1-A654-58D703DA338B}">
      <dsp:nvSpPr>
        <dsp:cNvPr id="0" name=""/>
        <dsp:cNvSpPr/>
      </dsp:nvSpPr>
      <dsp:spPr>
        <a:xfrm>
          <a:off x="905489" y="1404146"/>
          <a:ext cx="8822116" cy="764207"/>
        </a:xfrm>
        <a:prstGeom prst="rect">
          <a:avLst/>
        </a:prstGeom>
        <a:solidFill>
          <a:sysClr val="window" lastClr="FFFFFF"/>
        </a:solidFill>
        <a:ln w="1905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7134" tIns="60960" rIns="60960" bIns="60960" numCol="1" spcCol="1270" anchor="ctr" anchorCtr="0">
          <a:noAutofit/>
        </a:bodyPr>
        <a:lstStyle/>
        <a:p>
          <a:pPr marL="0" lvl="0" indent="0" algn="l" defTabSz="1066800">
            <a:lnSpc>
              <a:spcPct val="90000"/>
            </a:lnSpc>
            <a:spcBef>
              <a:spcPct val="0"/>
            </a:spcBef>
            <a:spcAft>
              <a:spcPct val="35000"/>
            </a:spcAft>
            <a:buNone/>
          </a:pPr>
          <a:endParaRPr lang="fr-FR" sz="2400" b="1" kern="1200" dirty="0">
            <a:solidFill>
              <a:schemeClr val="tx1"/>
            </a:solidFill>
            <a:latin typeface="Yu Gothic" panose="020B0400000000000000" pitchFamily="34" charset="-128"/>
            <a:ea typeface="Yu Gothic" panose="020B0400000000000000" pitchFamily="34" charset="-128"/>
          </a:endParaRPr>
        </a:p>
        <a:p>
          <a:pPr marL="0" lvl="0" indent="0" algn="l" defTabSz="1066800">
            <a:lnSpc>
              <a:spcPct val="90000"/>
            </a:lnSpc>
            <a:spcBef>
              <a:spcPct val="0"/>
            </a:spcBef>
            <a:spcAft>
              <a:spcPct val="35000"/>
            </a:spcAft>
            <a:buNone/>
          </a:pPr>
          <a:r>
            <a:rPr lang="fr-FR" sz="2400" b="1" kern="1200" dirty="0">
              <a:solidFill>
                <a:schemeClr val="tx1"/>
              </a:solidFill>
              <a:latin typeface="Yu Gothic" panose="020B0400000000000000" pitchFamily="34" charset="-128"/>
              <a:ea typeface="Yu Gothic" panose="020B0400000000000000" pitchFamily="34" charset="-128"/>
            </a:rPr>
            <a:t>Problématique et contexte du projet 7</a:t>
          </a:r>
        </a:p>
        <a:p>
          <a:pPr marL="0" lvl="0" indent="0" algn="l" defTabSz="1066800">
            <a:lnSpc>
              <a:spcPct val="90000"/>
            </a:lnSpc>
            <a:spcBef>
              <a:spcPct val="0"/>
            </a:spcBef>
            <a:spcAft>
              <a:spcPct val="35000"/>
            </a:spcAft>
            <a:buNone/>
          </a:pPr>
          <a:r>
            <a:rPr lang="fr-FR" sz="2400" b="1" kern="1200" dirty="0">
              <a:solidFill>
                <a:schemeClr val="tx1"/>
              </a:solidFill>
              <a:latin typeface="Yu Gothic" panose="020B0400000000000000" pitchFamily="34" charset="-128"/>
              <a:ea typeface="Yu Gothic" panose="020B0400000000000000" pitchFamily="34" charset="-128"/>
            </a:rPr>
            <a:t>						</a:t>
          </a:r>
        </a:p>
        <a:p>
          <a:pPr marL="0" lvl="0" indent="0" algn="l" defTabSz="1066800">
            <a:lnSpc>
              <a:spcPct val="90000"/>
            </a:lnSpc>
            <a:spcBef>
              <a:spcPct val="0"/>
            </a:spcBef>
            <a:spcAft>
              <a:spcPct val="35000"/>
            </a:spcAft>
            <a:buNone/>
          </a:pPr>
          <a:r>
            <a:rPr lang="fr-FR" sz="2400" b="1" kern="1200" dirty="0">
              <a:solidFill>
                <a:schemeClr val="tx1"/>
              </a:solidFill>
              <a:latin typeface="Yu Gothic" panose="020B0400000000000000" pitchFamily="34" charset="-128"/>
              <a:ea typeface="Yu Gothic" panose="020B0400000000000000" pitchFamily="34" charset="-128"/>
            </a:rPr>
            <a:t>Dashboard</a:t>
          </a:r>
        </a:p>
        <a:p>
          <a:pPr marL="0" lvl="0" indent="0" algn="l" defTabSz="1066800">
            <a:lnSpc>
              <a:spcPct val="90000"/>
            </a:lnSpc>
            <a:spcBef>
              <a:spcPct val="0"/>
            </a:spcBef>
            <a:spcAft>
              <a:spcPct val="35000"/>
            </a:spcAft>
            <a:buNone/>
          </a:pPr>
          <a:endParaRPr lang="fr-FR" sz="2400" b="1" i="0" u="none" strike="noStrike" kern="1200" baseline="0" dirty="0">
            <a:solidFill>
              <a:schemeClr val="tx1"/>
            </a:solidFill>
            <a:latin typeface="Yu Gothic" panose="020B0400000000000000" pitchFamily="34" charset="-128"/>
            <a:ea typeface="Yu Gothic" panose="020B0400000000000000" pitchFamily="34" charset="-128"/>
            <a:cs typeface="Calibri" panose="020F0502020204030204" pitchFamily="34" charset="0"/>
          </a:endParaRPr>
        </a:p>
        <a:p>
          <a:pPr marL="0" lvl="0" indent="0" algn="l" defTabSz="1066800">
            <a:lnSpc>
              <a:spcPct val="90000"/>
            </a:lnSpc>
            <a:spcBef>
              <a:spcPct val="0"/>
            </a:spcBef>
            <a:spcAft>
              <a:spcPct val="35000"/>
            </a:spcAft>
            <a:buNone/>
          </a:pPr>
          <a:endParaRPr lang="fr-FR" sz="2400" b="1" i="0" u="none" strike="noStrike" kern="1200" baseline="0" dirty="0">
            <a:solidFill>
              <a:srgbClr val="000000"/>
            </a:solidFill>
            <a:latin typeface="Yu Gothic" panose="020B0400000000000000" pitchFamily="34" charset="-128"/>
            <a:ea typeface="Yu Gothic" panose="020B0400000000000000" pitchFamily="34" charset="-128"/>
            <a:cs typeface="Calibri" panose="020F0502020204030204" pitchFamily="34" charset="0"/>
          </a:endParaRPr>
        </a:p>
        <a:p>
          <a:pPr marL="0" lvl="0" indent="0" algn="l" defTabSz="1066800">
            <a:lnSpc>
              <a:spcPct val="90000"/>
            </a:lnSpc>
            <a:spcBef>
              <a:spcPct val="0"/>
            </a:spcBef>
            <a:spcAft>
              <a:spcPct val="35000"/>
            </a:spcAft>
            <a:buNone/>
          </a:pPr>
          <a:endParaRPr lang="fr-FR" sz="2400" kern="1200" dirty="0">
            <a:solidFill>
              <a:sysClr val="window" lastClr="FFFFFF"/>
            </a:solidFill>
            <a:latin typeface="Century Gothic" panose="020B0502020202020204"/>
            <a:ea typeface="+mn-ea"/>
            <a:cs typeface="+mn-cs"/>
          </a:endParaRPr>
        </a:p>
      </dsp:txBody>
      <dsp:txXfrm>
        <a:off x="905489" y="1404146"/>
        <a:ext cx="8822116" cy="764207"/>
      </dsp:txXfrm>
    </dsp:sp>
    <dsp:sp modelId="{9A7D817A-8046-4654-ABC9-E30F2B6E6CEC}">
      <dsp:nvSpPr>
        <dsp:cNvPr id="0" name=""/>
        <dsp:cNvSpPr/>
      </dsp:nvSpPr>
      <dsp:spPr>
        <a:xfrm>
          <a:off x="458926" y="1339687"/>
          <a:ext cx="893125" cy="893125"/>
        </a:xfrm>
        <a:prstGeom prst="ellipse">
          <a:avLst/>
        </a:prstGeom>
        <a:solidFill>
          <a:schemeClr val="bg1"/>
        </a:solidFill>
        <a:ln w="19050" cap="rnd" cmpd="sng" algn="ctr">
          <a:solidFill>
            <a:srgbClr val="B01513">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CA50C156-6976-44C0-8EA8-77C292AA6E34}">
      <dsp:nvSpPr>
        <dsp:cNvPr id="0" name=""/>
        <dsp:cNvSpPr/>
      </dsp:nvSpPr>
      <dsp:spPr>
        <a:xfrm>
          <a:off x="905489" y="2500935"/>
          <a:ext cx="8822116" cy="714500"/>
        </a:xfrm>
        <a:prstGeom prst="rect">
          <a:avLst/>
        </a:prstGeom>
        <a:solidFill>
          <a:sysClr val="window" lastClr="FFFFFF"/>
        </a:solidFill>
        <a:ln w="1905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7134" tIns="60960" rIns="60960" bIns="60960" numCol="1" spcCol="1270" anchor="ctr" anchorCtr="0">
          <a:noAutofit/>
        </a:bodyPr>
        <a:lstStyle/>
        <a:p>
          <a:pPr marL="0" lvl="0" indent="0" algn="l" defTabSz="1066800">
            <a:lnSpc>
              <a:spcPct val="90000"/>
            </a:lnSpc>
            <a:spcBef>
              <a:spcPct val="0"/>
            </a:spcBef>
            <a:spcAft>
              <a:spcPct val="35000"/>
            </a:spcAft>
            <a:buNone/>
          </a:pPr>
          <a:r>
            <a:rPr lang="fr-FR" sz="2400" b="1" kern="1200" dirty="0">
              <a:solidFill>
                <a:schemeClr val="tx1"/>
              </a:solidFill>
              <a:latin typeface="Yu Gothic" panose="020B0400000000000000" pitchFamily="34" charset="-128"/>
              <a:ea typeface="Yu Gothic" panose="020B0400000000000000" pitchFamily="34" charset="-128"/>
            </a:rPr>
            <a:t>Problématique et contexte du projet 6</a:t>
          </a:r>
          <a:endParaRPr lang="fr-FR" sz="2400" kern="1200" dirty="0">
            <a:solidFill>
              <a:sysClr val="window" lastClr="FFFFFF"/>
            </a:solidFill>
            <a:latin typeface="Yu Gothic" panose="020B0400000000000000" pitchFamily="34" charset="-128"/>
            <a:ea typeface="Yu Gothic" panose="020B0400000000000000" pitchFamily="34" charset="-128"/>
            <a:cs typeface="Calibri" panose="020F0502020204030204" pitchFamily="34" charset="0"/>
          </a:endParaRPr>
        </a:p>
      </dsp:txBody>
      <dsp:txXfrm>
        <a:off x="905489" y="2500935"/>
        <a:ext cx="8822116" cy="714500"/>
      </dsp:txXfrm>
    </dsp:sp>
    <dsp:sp modelId="{D94A5086-F7A6-455A-9D64-3E4950897D08}">
      <dsp:nvSpPr>
        <dsp:cNvPr id="0" name=""/>
        <dsp:cNvSpPr/>
      </dsp:nvSpPr>
      <dsp:spPr>
        <a:xfrm>
          <a:off x="458926" y="2411623"/>
          <a:ext cx="893125" cy="893125"/>
        </a:xfrm>
        <a:prstGeom prst="ellipse">
          <a:avLst/>
        </a:prstGeom>
        <a:solidFill>
          <a:schemeClr val="accent1">
            <a:lumMod val="75000"/>
          </a:schemeClr>
        </a:solidFill>
        <a:ln w="19050" cap="rnd" cmpd="sng" algn="ctr">
          <a:solidFill>
            <a:srgbClr val="B01513">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EA022FE2-C3EC-421A-9282-80311B909DF5}">
      <dsp:nvSpPr>
        <dsp:cNvPr id="0" name=""/>
        <dsp:cNvSpPr/>
      </dsp:nvSpPr>
      <dsp:spPr>
        <a:xfrm>
          <a:off x="481078" y="3666617"/>
          <a:ext cx="9184488" cy="530823"/>
        </a:xfrm>
        <a:prstGeom prst="rect">
          <a:avLst/>
        </a:prstGeom>
        <a:solidFill>
          <a:sysClr val="window" lastClr="FFFFFF"/>
        </a:solidFill>
        <a:ln w="1905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7134" tIns="60960" rIns="60960" bIns="60960" numCol="1" spcCol="1270" anchor="ctr" anchorCtr="0">
          <a:noAutofit/>
        </a:bodyPr>
        <a:lstStyle/>
        <a:p>
          <a:pPr marL="0" lvl="0" indent="0" algn="l" defTabSz="1066800">
            <a:lnSpc>
              <a:spcPct val="90000"/>
            </a:lnSpc>
            <a:spcBef>
              <a:spcPct val="0"/>
            </a:spcBef>
            <a:spcAft>
              <a:spcPct val="35000"/>
            </a:spcAft>
            <a:buNone/>
          </a:pPr>
          <a:endParaRPr lang="fr-FR" sz="2400" b="1" i="0" u="none" strike="noStrike" kern="1200" baseline="0" dirty="0">
            <a:solidFill>
              <a:srgbClr val="000000"/>
            </a:solidFill>
            <a:latin typeface="Yu Gothic" panose="020B0400000000000000" pitchFamily="34" charset="-128"/>
            <a:ea typeface="Yu Gothic" panose="020B0400000000000000" pitchFamily="34" charset="-128"/>
            <a:cs typeface="Arial" panose="020B0604020202020204" pitchFamily="34" charset="0"/>
          </a:endParaRPr>
        </a:p>
        <a:p>
          <a:pPr marL="0" lvl="0" indent="0" algn="l" defTabSz="1066800">
            <a:lnSpc>
              <a:spcPct val="90000"/>
            </a:lnSpc>
            <a:spcBef>
              <a:spcPct val="0"/>
            </a:spcBef>
            <a:spcAft>
              <a:spcPct val="35000"/>
            </a:spcAft>
            <a:buNone/>
          </a:pPr>
          <a:r>
            <a:rPr lang="fr-FR" sz="2400" b="1" i="0" u="none" strike="noStrike" kern="1200" baseline="0" dirty="0">
              <a:solidFill>
                <a:srgbClr val="000000"/>
              </a:solidFill>
              <a:latin typeface="Yu Gothic" panose="020B0400000000000000" pitchFamily="34" charset="-128"/>
              <a:ea typeface="Yu Gothic" panose="020B0400000000000000" pitchFamily="34" charset="-128"/>
              <a:cs typeface="Arial" panose="020B0604020202020204" pitchFamily="34" charset="0"/>
            </a:rPr>
            <a:t>Conclusion</a:t>
          </a:r>
        </a:p>
        <a:p>
          <a:pPr marL="0" lvl="0" indent="0" algn="l" defTabSz="1066800">
            <a:lnSpc>
              <a:spcPct val="90000"/>
            </a:lnSpc>
            <a:spcBef>
              <a:spcPct val="0"/>
            </a:spcBef>
            <a:spcAft>
              <a:spcPct val="35000"/>
            </a:spcAft>
            <a:buNone/>
          </a:pPr>
          <a:endParaRPr lang="fr-FR" sz="2400" kern="1200" dirty="0">
            <a:solidFill>
              <a:sysClr val="window" lastClr="FFFFFF"/>
            </a:solidFill>
            <a:latin typeface="Yu Gothic" panose="020B0400000000000000" pitchFamily="34" charset="-128"/>
            <a:ea typeface="Yu Gothic" panose="020B0400000000000000" pitchFamily="34" charset="-128"/>
            <a:cs typeface="Calibri" panose="020F0502020204030204" pitchFamily="34" charset="0"/>
          </a:endParaRPr>
        </a:p>
      </dsp:txBody>
      <dsp:txXfrm>
        <a:off x="481078" y="3666617"/>
        <a:ext cx="9184488" cy="530823"/>
      </dsp:txXfrm>
    </dsp:sp>
    <dsp:sp modelId="{2A0B939D-340B-4959-A7FF-DA92750D2705}">
      <dsp:nvSpPr>
        <dsp:cNvPr id="0" name=""/>
        <dsp:cNvSpPr/>
      </dsp:nvSpPr>
      <dsp:spPr>
        <a:xfrm>
          <a:off x="49287" y="3483559"/>
          <a:ext cx="893125" cy="893125"/>
        </a:xfrm>
        <a:prstGeom prst="ellipse">
          <a:avLst/>
        </a:prstGeom>
        <a:solidFill>
          <a:schemeClr val="bg1"/>
        </a:solidFill>
        <a:ln w="19050" cap="rnd" cmpd="sng" algn="ctr">
          <a:solidFill>
            <a:srgbClr val="B01513">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45EC73-BF55-44AA-A584-1C6A2219AF3E}">
      <dsp:nvSpPr>
        <dsp:cNvPr id="0" name=""/>
        <dsp:cNvSpPr/>
      </dsp:nvSpPr>
      <dsp:spPr>
        <a:xfrm>
          <a:off x="1634" y="69453"/>
          <a:ext cx="2766700" cy="1324132"/>
        </a:xfrm>
        <a:prstGeom prst="homePlate">
          <a:avLst/>
        </a:prstGeom>
        <a:solidFill>
          <a:srgbClr val="919A8E"/>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b="1" kern="1200" dirty="0">
              <a:solidFill>
                <a:srgbClr val="002060"/>
              </a:solidFill>
              <a:latin typeface="Yu Gothic" panose="020B0400000000000000" pitchFamily="34" charset="-128"/>
              <a:ea typeface="Yu Gothic" panose="020B0400000000000000" pitchFamily="34" charset="-128"/>
            </a:rPr>
            <a:t>Suppression des colonnes non pertinentes  </a:t>
          </a:r>
        </a:p>
      </dsp:txBody>
      <dsp:txXfrm>
        <a:off x="1634" y="69453"/>
        <a:ext cx="2435667" cy="1324132"/>
      </dsp:txXfrm>
    </dsp:sp>
    <dsp:sp modelId="{957340B1-7ECB-4D8F-BD99-9738F3EF9346}">
      <dsp:nvSpPr>
        <dsp:cNvPr id="0" name=""/>
        <dsp:cNvSpPr/>
      </dsp:nvSpPr>
      <dsp:spPr>
        <a:xfrm>
          <a:off x="2195216" y="89936"/>
          <a:ext cx="2865592" cy="1283166"/>
        </a:xfrm>
        <a:prstGeom prst="chevron">
          <a:avLst/>
        </a:prstGeom>
        <a:solidFill>
          <a:schemeClr val="accent4"/>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b="1" kern="1200" dirty="0">
              <a:solidFill>
                <a:srgbClr val="002060"/>
              </a:solidFill>
            </a:rPr>
            <a:t>Extraction catégorie principale + Encodage</a:t>
          </a:r>
        </a:p>
      </dsp:txBody>
      <dsp:txXfrm>
        <a:off x="2836799" y="89936"/>
        <a:ext cx="1582426" cy="1283166"/>
      </dsp:txXfrm>
    </dsp:sp>
    <dsp:sp modelId="{BC7A16A8-426B-492D-BE78-F0CA4AC43E85}">
      <dsp:nvSpPr>
        <dsp:cNvPr id="0" name=""/>
        <dsp:cNvSpPr/>
      </dsp:nvSpPr>
      <dsp:spPr>
        <a:xfrm>
          <a:off x="4487690" y="110414"/>
          <a:ext cx="2865592" cy="1242211"/>
        </a:xfrm>
        <a:prstGeom prst="chevron">
          <a:avLst/>
        </a:prstGeom>
        <a:solidFill>
          <a:schemeClr val="accent4">
            <a:lumMod val="60000"/>
            <a:lumOff val="4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b="1" kern="1200" dirty="0">
              <a:solidFill>
                <a:srgbClr val="002060"/>
              </a:solidFill>
            </a:rPr>
            <a:t>Création de la colonne  </a:t>
          </a:r>
        </a:p>
        <a:p>
          <a:pPr marL="0" lvl="0" indent="0" algn="ctr" defTabSz="622300">
            <a:lnSpc>
              <a:spcPct val="90000"/>
            </a:lnSpc>
            <a:spcBef>
              <a:spcPct val="0"/>
            </a:spcBef>
            <a:spcAft>
              <a:spcPct val="35000"/>
            </a:spcAft>
            <a:buNone/>
          </a:pPr>
          <a:r>
            <a:rPr lang="fr-FR" sz="1400" b="1" kern="1200" dirty="0">
              <a:solidFill>
                <a:srgbClr val="002060"/>
              </a:solidFill>
            </a:rPr>
            <a:t>« </a:t>
          </a:r>
          <a:r>
            <a:rPr lang="fr-FR" sz="1400" b="1" kern="1200" dirty="0" err="1">
              <a:solidFill>
                <a:srgbClr val="002060"/>
              </a:solidFill>
            </a:rPr>
            <a:t>cleaned_text</a:t>
          </a:r>
          <a:r>
            <a:rPr lang="fr-FR" sz="1400" b="1" kern="1200" dirty="0">
              <a:solidFill>
                <a:srgbClr val="002060"/>
              </a:solidFill>
            </a:rPr>
            <a:t> »</a:t>
          </a:r>
        </a:p>
      </dsp:txBody>
      <dsp:txXfrm>
        <a:off x="5108796" y="110414"/>
        <a:ext cx="1623381" cy="1242211"/>
      </dsp:txXfrm>
    </dsp:sp>
    <dsp:sp modelId="{0583BD11-9D87-443A-87A1-6F6F2E79504C}">
      <dsp:nvSpPr>
        <dsp:cNvPr id="0" name=""/>
        <dsp:cNvSpPr/>
      </dsp:nvSpPr>
      <dsp:spPr>
        <a:xfrm>
          <a:off x="6780163" y="89936"/>
          <a:ext cx="2865592" cy="1283166"/>
        </a:xfrm>
        <a:prstGeom prst="chevron">
          <a:avLst/>
        </a:prstGeom>
        <a:solidFill>
          <a:schemeClr val="accent4">
            <a:lumMod val="20000"/>
            <a:lumOff val="8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b="1" kern="1200" dirty="0">
              <a:solidFill>
                <a:srgbClr val="002060"/>
              </a:solidFill>
            </a:rPr>
            <a:t>Nettoyage du texte</a:t>
          </a:r>
        </a:p>
        <a:p>
          <a:pPr marL="0" lvl="0" indent="0" algn="ctr" defTabSz="622300">
            <a:lnSpc>
              <a:spcPct val="90000"/>
            </a:lnSpc>
            <a:spcBef>
              <a:spcPct val="0"/>
            </a:spcBef>
            <a:spcAft>
              <a:spcPct val="35000"/>
            </a:spcAft>
            <a:buNone/>
          </a:pPr>
          <a:r>
            <a:rPr lang="fr-FR" sz="1400" b="1" kern="1200" dirty="0">
              <a:solidFill>
                <a:srgbClr val="002060"/>
              </a:solidFill>
            </a:rPr>
            <a:t>Tokenisation</a:t>
          </a:r>
        </a:p>
        <a:p>
          <a:pPr marL="0" lvl="0" indent="0" algn="ctr" defTabSz="622300">
            <a:lnSpc>
              <a:spcPct val="90000"/>
            </a:lnSpc>
            <a:spcBef>
              <a:spcPct val="0"/>
            </a:spcBef>
            <a:spcAft>
              <a:spcPct val="35000"/>
            </a:spcAft>
            <a:buNone/>
          </a:pPr>
          <a:r>
            <a:rPr lang="fr-FR" sz="1400" b="1" kern="1200" dirty="0" err="1">
              <a:solidFill>
                <a:srgbClr val="002060"/>
              </a:solidFill>
            </a:rPr>
            <a:t>Stopwords</a:t>
          </a:r>
          <a:endParaRPr lang="fr-FR" sz="1400" b="1" kern="1200" dirty="0">
            <a:solidFill>
              <a:srgbClr val="002060"/>
            </a:solidFill>
          </a:endParaRPr>
        </a:p>
        <a:p>
          <a:pPr marL="0" lvl="0" indent="0" algn="ctr" defTabSz="622300">
            <a:lnSpc>
              <a:spcPct val="90000"/>
            </a:lnSpc>
            <a:spcBef>
              <a:spcPct val="0"/>
            </a:spcBef>
            <a:spcAft>
              <a:spcPct val="35000"/>
            </a:spcAft>
            <a:buNone/>
          </a:pPr>
          <a:r>
            <a:rPr lang="fr-FR" sz="1400" b="1" kern="1200" dirty="0" err="1">
              <a:solidFill>
                <a:srgbClr val="002060"/>
              </a:solidFill>
            </a:rPr>
            <a:t>Lenmatizer</a:t>
          </a:r>
          <a:endParaRPr lang="fr-FR" sz="1400" b="1" kern="1200" dirty="0">
            <a:solidFill>
              <a:srgbClr val="002060"/>
            </a:solidFill>
          </a:endParaRPr>
        </a:p>
      </dsp:txBody>
      <dsp:txXfrm>
        <a:off x="7421746" y="89936"/>
        <a:ext cx="1582426" cy="1283166"/>
      </dsp:txXfrm>
    </dsp:sp>
    <dsp:sp modelId="{EE319EFF-82B7-43D1-A67A-1A2720447BEF}">
      <dsp:nvSpPr>
        <dsp:cNvPr id="0" name=""/>
        <dsp:cNvSpPr/>
      </dsp:nvSpPr>
      <dsp:spPr>
        <a:xfrm>
          <a:off x="9072637" y="89936"/>
          <a:ext cx="3063747" cy="1283166"/>
        </a:xfrm>
        <a:prstGeom prst="chevron">
          <a:avLst/>
        </a:prstGeom>
        <a:solidFill>
          <a:schemeClr val="bg1">
            <a:lumMod val="9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b="1" kern="1200" dirty="0">
              <a:solidFill>
                <a:srgbClr val="002060"/>
              </a:solidFill>
              <a:latin typeface="Yu Gothic" panose="020B0400000000000000" pitchFamily="34" charset="-128"/>
              <a:ea typeface="Yu Gothic" panose="020B0400000000000000" pitchFamily="34" charset="-128"/>
            </a:rPr>
            <a:t>Création de </a:t>
          </a:r>
          <a:r>
            <a:rPr lang="fr-FR" sz="1400" b="1" kern="1200" dirty="0">
              <a:solidFill>
                <a:srgbClr val="002060"/>
              </a:solidFill>
            </a:rPr>
            <a:t>Représentations vectorielles</a:t>
          </a:r>
        </a:p>
      </dsp:txBody>
      <dsp:txXfrm>
        <a:off x="9714220" y="89936"/>
        <a:ext cx="1780581" cy="12831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FC662-455E-4086-AF17-B74AFED36479}">
      <dsp:nvSpPr>
        <dsp:cNvPr id="0" name=""/>
        <dsp:cNvSpPr/>
      </dsp:nvSpPr>
      <dsp:spPr>
        <a:xfrm>
          <a:off x="-5279741" y="-804242"/>
          <a:ext cx="6252921" cy="6252921"/>
        </a:xfrm>
        <a:prstGeom prst="blockArc">
          <a:avLst>
            <a:gd name="adj1" fmla="val 18900000"/>
            <a:gd name="adj2" fmla="val 2700000"/>
            <a:gd name="adj3" fmla="val 345"/>
          </a:avLst>
        </a:pr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987C3-3982-47CD-B3FE-DC870C1BDC68}">
      <dsp:nvSpPr>
        <dsp:cNvPr id="0" name=""/>
        <dsp:cNvSpPr/>
      </dsp:nvSpPr>
      <dsp:spPr>
        <a:xfrm>
          <a:off x="438428" y="332585"/>
          <a:ext cx="9346598" cy="763457"/>
        </a:xfrm>
        <a:prstGeom prst="rect">
          <a:avLst/>
        </a:prstGeom>
        <a:solidFill>
          <a:schemeClr val="bg1"/>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7134" tIns="104140" rIns="104140" bIns="104140" numCol="1" spcCol="1270" anchor="ctr" anchorCtr="0">
          <a:noAutofit/>
        </a:bodyPr>
        <a:lstStyle/>
        <a:p>
          <a:pPr marL="0" lvl="0" indent="0" algn="l" defTabSz="1822450">
            <a:lnSpc>
              <a:spcPct val="90000"/>
            </a:lnSpc>
            <a:spcBef>
              <a:spcPct val="0"/>
            </a:spcBef>
            <a:spcAft>
              <a:spcPct val="35000"/>
            </a:spcAft>
            <a:buNone/>
          </a:pPr>
          <a:endParaRPr lang="fr-FR" sz="4100" kern="1200"/>
        </a:p>
      </dsp:txBody>
      <dsp:txXfrm>
        <a:off x="438428" y="332585"/>
        <a:ext cx="9346598" cy="763457"/>
      </dsp:txXfrm>
    </dsp:sp>
    <dsp:sp modelId="{5D164B49-1412-43AF-96A3-10BC732FA504}">
      <dsp:nvSpPr>
        <dsp:cNvPr id="0" name=""/>
        <dsp:cNvSpPr/>
      </dsp:nvSpPr>
      <dsp:spPr>
        <a:xfrm>
          <a:off x="49287" y="267751"/>
          <a:ext cx="893125" cy="893125"/>
        </a:xfrm>
        <a:prstGeom prst="ellipse">
          <a:avLst/>
        </a:prstGeom>
        <a:solidFill>
          <a:schemeClr val="bg1"/>
        </a:solidFill>
        <a:ln w="12700" cap="flat" cmpd="sng" algn="in">
          <a:solidFill>
            <a:srgbClr val="C00000"/>
          </a:solidFill>
          <a:prstDash val="solid"/>
        </a:ln>
        <a:effectLst/>
      </dsp:spPr>
      <dsp:style>
        <a:lnRef idx="2">
          <a:scrgbClr r="0" g="0" b="0"/>
        </a:lnRef>
        <a:fillRef idx="1">
          <a:scrgbClr r="0" g="0" b="0"/>
        </a:fillRef>
        <a:effectRef idx="0">
          <a:scrgbClr r="0" g="0" b="0"/>
        </a:effectRef>
        <a:fontRef idx="minor"/>
      </dsp:style>
    </dsp:sp>
    <dsp:sp modelId="{1CC4A54D-1733-4FA1-A654-58D703DA338B}">
      <dsp:nvSpPr>
        <dsp:cNvPr id="0" name=""/>
        <dsp:cNvSpPr/>
      </dsp:nvSpPr>
      <dsp:spPr>
        <a:xfrm>
          <a:off x="905489" y="1404146"/>
          <a:ext cx="8822116" cy="764207"/>
        </a:xfrm>
        <a:prstGeom prst="rect">
          <a:avLst/>
        </a:prstGeom>
        <a:solidFill>
          <a:sysClr val="window" lastClr="FFFFFF"/>
        </a:solidFill>
        <a:ln w="1905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7134" tIns="60960" rIns="60960" bIns="60960" numCol="1" spcCol="1270" anchor="ctr" anchorCtr="0">
          <a:noAutofit/>
        </a:bodyPr>
        <a:lstStyle/>
        <a:p>
          <a:pPr marL="0" lvl="0" indent="0" algn="l" defTabSz="1066800">
            <a:lnSpc>
              <a:spcPct val="90000"/>
            </a:lnSpc>
            <a:spcBef>
              <a:spcPct val="0"/>
            </a:spcBef>
            <a:spcAft>
              <a:spcPct val="35000"/>
            </a:spcAft>
            <a:buNone/>
          </a:pPr>
          <a:endParaRPr lang="fr-FR" sz="2400" b="1" kern="1200" dirty="0">
            <a:solidFill>
              <a:schemeClr val="tx1"/>
            </a:solidFill>
            <a:latin typeface="Yu Gothic" panose="020B0400000000000000" pitchFamily="34" charset="-128"/>
            <a:ea typeface="Yu Gothic" panose="020B0400000000000000" pitchFamily="34" charset="-128"/>
          </a:endParaRPr>
        </a:p>
        <a:p>
          <a:pPr marL="0" lvl="0" indent="0" algn="l" defTabSz="1066800">
            <a:lnSpc>
              <a:spcPct val="90000"/>
            </a:lnSpc>
            <a:spcBef>
              <a:spcPct val="0"/>
            </a:spcBef>
            <a:spcAft>
              <a:spcPct val="35000"/>
            </a:spcAft>
            <a:buNone/>
          </a:pPr>
          <a:r>
            <a:rPr lang="fr-FR" sz="2400" b="1" kern="1200" dirty="0">
              <a:solidFill>
                <a:schemeClr val="tx1"/>
              </a:solidFill>
              <a:latin typeface="Yu Gothic" panose="020B0400000000000000" pitchFamily="34" charset="-128"/>
              <a:ea typeface="Yu Gothic" panose="020B0400000000000000" pitchFamily="34" charset="-128"/>
            </a:rPr>
            <a:t>Problématique et contexte du projet 7</a:t>
          </a:r>
        </a:p>
        <a:p>
          <a:pPr marL="0" lvl="0" indent="0" algn="l" defTabSz="1066800">
            <a:lnSpc>
              <a:spcPct val="90000"/>
            </a:lnSpc>
            <a:spcBef>
              <a:spcPct val="0"/>
            </a:spcBef>
            <a:spcAft>
              <a:spcPct val="35000"/>
            </a:spcAft>
            <a:buNone/>
          </a:pPr>
          <a:r>
            <a:rPr lang="fr-FR" sz="2400" b="1" kern="1200" dirty="0">
              <a:solidFill>
                <a:schemeClr val="tx1"/>
              </a:solidFill>
              <a:latin typeface="Yu Gothic" panose="020B0400000000000000" pitchFamily="34" charset="-128"/>
              <a:ea typeface="Yu Gothic" panose="020B0400000000000000" pitchFamily="34" charset="-128"/>
            </a:rPr>
            <a:t>						</a:t>
          </a:r>
        </a:p>
        <a:p>
          <a:pPr marL="0" lvl="0" indent="0" algn="l" defTabSz="1066800">
            <a:lnSpc>
              <a:spcPct val="90000"/>
            </a:lnSpc>
            <a:spcBef>
              <a:spcPct val="0"/>
            </a:spcBef>
            <a:spcAft>
              <a:spcPct val="35000"/>
            </a:spcAft>
            <a:buNone/>
          </a:pPr>
          <a:r>
            <a:rPr lang="fr-FR" sz="2400" b="1" kern="1200" dirty="0">
              <a:solidFill>
                <a:schemeClr val="tx1"/>
              </a:solidFill>
              <a:latin typeface="Yu Gothic" panose="020B0400000000000000" pitchFamily="34" charset="-128"/>
              <a:ea typeface="Yu Gothic" panose="020B0400000000000000" pitchFamily="34" charset="-128"/>
            </a:rPr>
            <a:t>Dashboard</a:t>
          </a:r>
        </a:p>
        <a:p>
          <a:pPr marL="0" lvl="0" indent="0" algn="l" defTabSz="1066800">
            <a:lnSpc>
              <a:spcPct val="90000"/>
            </a:lnSpc>
            <a:spcBef>
              <a:spcPct val="0"/>
            </a:spcBef>
            <a:spcAft>
              <a:spcPct val="35000"/>
            </a:spcAft>
            <a:buNone/>
          </a:pPr>
          <a:endParaRPr lang="fr-FR" sz="2400" b="1" i="0" u="none" strike="noStrike" kern="1200" baseline="0" dirty="0">
            <a:solidFill>
              <a:schemeClr val="tx1"/>
            </a:solidFill>
            <a:latin typeface="Yu Gothic" panose="020B0400000000000000" pitchFamily="34" charset="-128"/>
            <a:ea typeface="Yu Gothic" panose="020B0400000000000000" pitchFamily="34" charset="-128"/>
            <a:cs typeface="Calibri" panose="020F0502020204030204" pitchFamily="34" charset="0"/>
          </a:endParaRPr>
        </a:p>
        <a:p>
          <a:pPr marL="0" lvl="0" indent="0" algn="l" defTabSz="1066800">
            <a:lnSpc>
              <a:spcPct val="90000"/>
            </a:lnSpc>
            <a:spcBef>
              <a:spcPct val="0"/>
            </a:spcBef>
            <a:spcAft>
              <a:spcPct val="35000"/>
            </a:spcAft>
            <a:buNone/>
          </a:pPr>
          <a:endParaRPr lang="fr-FR" sz="2400" b="1" i="0" u="none" strike="noStrike" kern="1200" baseline="0" dirty="0">
            <a:solidFill>
              <a:srgbClr val="000000"/>
            </a:solidFill>
            <a:latin typeface="Yu Gothic" panose="020B0400000000000000" pitchFamily="34" charset="-128"/>
            <a:ea typeface="Yu Gothic" panose="020B0400000000000000" pitchFamily="34" charset="-128"/>
            <a:cs typeface="Calibri" panose="020F0502020204030204" pitchFamily="34" charset="0"/>
          </a:endParaRPr>
        </a:p>
        <a:p>
          <a:pPr marL="0" lvl="0" indent="0" algn="l" defTabSz="1066800">
            <a:lnSpc>
              <a:spcPct val="90000"/>
            </a:lnSpc>
            <a:spcBef>
              <a:spcPct val="0"/>
            </a:spcBef>
            <a:spcAft>
              <a:spcPct val="35000"/>
            </a:spcAft>
            <a:buNone/>
          </a:pPr>
          <a:endParaRPr lang="fr-FR" sz="2400" kern="1200" dirty="0">
            <a:solidFill>
              <a:sysClr val="window" lastClr="FFFFFF"/>
            </a:solidFill>
            <a:latin typeface="Century Gothic" panose="020B0502020202020204"/>
            <a:ea typeface="+mn-ea"/>
            <a:cs typeface="+mn-cs"/>
          </a:endParaRPr>
        </a:p>
      </dsp:txBody>
      <dsp:txXfrm>
        <a:off x="905489" y="1404146"/>
        <a:ext cx="8822116" cy="764207"/>
      </dsp:txXfrm>
    </dsp:sp>
    <dsp:sp modelId="{9A7D817A-8046-4654-ABC9-E30F2B6E6CEC}">
      <dsp:nvSpPr>
        <dsp:cNvPr id="0" name=""/>
        <dsp:cNvSpPr/>
      </dsp:nvSpPr>
      <dsp:spPr>
        <a:xfrm>
          <a:off x="458926" y="1339687"/>
          <a:ext cx="893125" cy="893125"/>
        </a:xfrm>
        <a:prstGeom prst="ellipse">
          <a:avLst/>
        </a:prstGeom>
        <a:solidFill>
          <a:schemeClr val="bg1"/>
        </a:solidFill>
        <a:ln w="19050" cap="rnd" cmpd="sng" algn="ctr">
          <a:solidFill>
            <a:srgbClr val="B01513">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CA50C156-6976-44C0-8EA8-77C292AA6E34}">
      <dsp:nvSpPr>
        <dsp:cNvPr id="0" name=""/>
        <dsp:cNvSpPr/>
      </dsp:nvSpPr>
      <dsp:spPr>
        <a:xfrm>
          <a:off x="905489" y="2500935"/>
          <a:ext cx="8822116" cy="714500"/>
        </a:xfrm>
        <a:prstGeom prst="rect">
          <a:avLst/>
        </a:prstGeom>
        <a:solidFill>
          <a:sysClr val="window" lastClr="FFFFFF"/>
        </a:solidFill>
        <a:ln w="1905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7134" tIns="60960" rIns="60960" bIns="60960" numCol="1" spcCol="1270" anchor="ctr" anchorCtr="0">
          <a:noAutofit/>
        </a:bodyPr>
        <a:lstStyle/>
        <a:p>
          <a:pPr marL="0" lvl="0" indent="0" algn="l" defTabSz="1066800">
            <a:lnSpc>
              <a:spcPct val="90000"/>
            </a:lnSpc>
            <a:spcBef>
              <a:spcPct val="0"/>
            </a:spcBef>
            <a:spcAft>
              <a:spcPct val="35000"/>
            </a:spcAft>
            <a:buNone/>
          </a:pPr>
          <a:r>
            <a:rPr lang="fr-FR" sz="2400" b="1" kern="1200" dirty="0">
              <a:solidFill>
                <a:schemeClr val="tx1"/>
              </a:solidFill>
              <a:latin typeface="Yu Gothic" panose="020B0400000000000000" pitchFamily="34" charset="-128"/>
              <a:ea typeface="Yu Gothic" panose="020B0400000000000000" pitchFamily="34" charset="-128"/>
            </a:rPr>
            <a:t>Problématique et contexte du projet 6</a:t>
          </a:r>
          <a:endParaRPr lang="fr-FR" sz="2400" kern="1200" dirty="0">
            <a:solidFill>
              <a:sysClr val="window" lastClr="FFFFFF"/>
            </a:solidFill>
            <a:latin typeface="Yu Gothic" panose="020B0400000000000000" pitchFamily="34" charset="-128"/>
            <a:ea typeface="Yu Gothic" panose="020B0400000000000000" pitchFamily="34" charset="-128"/>
            <a:cs typeface="Calibri" panose="020F0502020204030204" pitchFamily="34" charset="0"/>
          </a:endParaRPr>
        </a:p>
      </dsp:txBody>
      <dsp:txXfrm>
        <a:off x="905489" y="2500935"/>
        <a:ext cx="8822116" cy="714500"/>
      </dsp:txXfrm>
    </dsp:sp>
    <dsp:sp modelId="{D94A5086-F7A6-455A-9D64-3E4950897D08}">
      <dsp:nvSpPr>
        <dsp:cNvPr id="0" name=""/>
        <dsp:cNvSpPr/>
      </dsp:nvSpPr>
      <dsp:spPr>
        <a:xfrm>
          <a:off x="458926" y="2411623"/>
          <a:ext cx="893125" cy="893125"/>
        </a:xfrm>
        <a:prstGeom prst="ellipse">
          <a:avLst/>
        </a:prstGeom>
        <a:solidFill>
          <a:schemeClr val="bg1"/>
        </a:solidFill>
        <a:ln w="19050" cap="rnd" cmpd="sng" algn="ctr">
          <a:solidFill>
            <a:srgbClr val="B01513">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EA022FE2-C3EC-421A-9282-80311B909DF5}">
      <dsp:nvSpPr>
        <dsp:cNvPr id="0" name=""/>
        <dsp:cNvSpPr/>
      </dsp:nvSpPr>
      <dsp:spPr>
        <a:xfrm>
          <a:off x="481078" y="3666617"/>
          <a:ext cx="9184488" cy="530823"/>
        </a:xfrm>
        <a:prstGeom prst="rect">
          <a:avLst/>
        </a:prstGeom>
        <a:solidFill>
          <a:schemeClr val="bg1"/>
        </a:solidFill>
        <a:ln w="1905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7134" tIns="60960" rIns="60960" bIns="60960" numCol="1" spcCol="1270" anchor="ctr" anchorCtr="0">
          <a:noAutofit/>
        </a:bodyPr>
        <a:lstStyle/>
        <a:p>
          <a:pPr marL="0" lvl="0" indent="0" algn="l" defTabSz="1066800">
            <a:lnSpc>
              <a:spcPct val="90000"/>
            </a:lnSpc>
            <a:spcBef>
              <a:spcPct val="0"/>
            </a:spcBef>
            <a:spcAft>
              <a:spcPct val="35000"/>
            </a:spcAft>
            <a:buNone/>
          </a:pPr>
          <a:endParaRPr lang="fr-FR" sz="2400" b="1" i="0" u="none" strike="noStrike" kern="1200" baseline="0" dirty="0">
            <a:solidFill>
              <a:srgbClr val="000000"/>
            </a:solidFill>
            <a:latin typeface="Yu Gothic" panose="020B0400000000000000" pitchFamily="34" charset="-128"/>
            <a:ea typeface="Yu Gothic" panose="020B0400000000000000" pitchFamily="34" charset="-128"/>
            <a:cs typeface="Arial" panose="020B0604020202020204" pitchFamily="34" charset="0"/>
          </a:endParaRPr>
        </a:p>
        <a:p>
          <a:pPr marL="0" lvl="0" indent="0" algn="l" defTabSz="1066800">
            <a:lnSpc>
              <a:spcPct val="90000"/>
            </a:lnSpc>
            <a:spcBef>
              <a:spcPct val="0"/>
            </a:spcBef>
            <a:spcAft>
              <a:spcPct val="35000"/>
            </a:spcAft>
            <a:buNone/>
          </a:pPr>
          <a:r>
            <a:rPr lang="fr-FR" sz="2400" b="1" i="0" u="none" strike="noStrike" kern="1200" baseline="0" dirty="0">
              <a:solidFill>
                <a:srgbClr val="000000"/>
              </a:solidFill>
              <a:latin typeface="Yu Gothic" panose="020B0400000000000000" pitchFamily="34" charset="-128"/>
              <a:ea typeface="Yu Gothic" panose="020B0400000000000000" pitchFamily="34" charset="-128"/>
              <a:cs typeface="Arial" panose="020B0604020202020204" pitchFamily="34" charset="0"/>
            </a:rPr>
            <a:t>Conclusion</a:t>
          </a:r>
        </a:p>
        <a:p>
          <a:pPr marL="0" lvl="0" indent="0" algn="l" defTabSz="1066800">
            <a:lnSpc>
              <a:spcPct val="90000"/>
            </a:lnSpc>
            <a:spcBef>
              <a:spcPct val="0"/>
            </a:spcBef>
            <a:spcAft>
              <a:spcPct val="35000"/>
            </a:spcAft>
            <a:buNone/>
          </a:pPr>
          <a:endParaRPr lang="fr-FR" sz="2400" kern="1200" dirty="0">
            <a:solidFill>
              <a:sysClr val="window" lastClr="FFFFFF"/>
            </a:solidFill>
            <a:latin typeface="Yu Gothic" panose="020B0400000000000000" pitchFamily="34" charset="-128"/>
            <a:ea typeface="Yu Gothic" panose="020B0400000000000000" pitchFamily="34" charset="-128"/>
            <a:cs typeface="Calibri" panose="020F0502020204030204" pitchFamily="34" charset="0"/>
          </a:endParaRPr>
        </a:p>
      </dsp:txBody>
      <dsp:txXfrm>
        <a:off x="481078" y="3666617"/>
        <a:ext cx="9184488" cy="530823"/>
      </dsp:txXfrm>
    </dsp:sp>
    <dsp:sp modelId="{2A0B939D-340B-4959-A7FF-DA92750D2705}">
      <dsp:nvSpPr>
        <dsp:cNvPr id="0" name=""/>
        <dsp:cNvSpPr/>
      </dsp:nvSpPr>
      <dsp:spPr>
        <a:xfrm>
          <a:off x="49287" y="3483559"/>
          <a:ext cx="893125" cy="893125"/>
        </a:xfrm>
        <a:prstGeom prst="ellipse">
          <a:avLst/>
        </a:prstGeom>
        <a:solidFill>
          <a:schemeClr val="accent1">
            <a:lumMod val="75000"/>
          </a:schemeClr>
        </a:solidFill>
        <a:ln w="19050" cap="rnd" cmpd="sng" algn="ctr">
          <a:solidFill>
            <a:srgbClr val="B01513">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5T23:02:19.4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38 0,'1376'0'0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2811BE-BBC9-4FCD-AF6B-631E5B510C21}" type="datetimeFigureOut">
              <a:rPr lang="fr-FR" smtClean="0"/>
              <a:t>15/06/2025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0565B-C391-4859-8E62-89604FF68188}" type="slidenum">
              <a:rPr lang="fr-FR" smtClean="0"/>
              <a:t>‹N°›</a:t>
            </a:fld>
            <a:endParaRPr lang="fr-FR"/>
          </a:p>
        </p:txBody>
      </p:sp>
    </p:spTree>
    <p:extLst>
      <p:ext uri="{BB962C8B-B14F-4D97-AF65-F5344CB8AC3E}">
        <p14:creationId xmlns:p14="http://schemas.microsoft.com/office/powerpoint/2010/main" val="1212429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1</a:t>
            </a:fld>
            <a:endParaRPr lang="fr-FR"/>
          </a:p>
        </p:txBody>
      </p:sp>
    </p:spTree>
    <p:extLst>
      <p:ext uri="{BB962C8B-B14F-4D97-AF65-F5344CB8AC3E}">
        <p14:creationId xmlns:p14="http://schemas.microsoft.com/office/powerpoint/2010/main" val="2940812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10</a:t>
            </a:fld>
            <a:endParaRPr lang="fr-FR"/>
          </a:p>
        </p:txBody>
      </p:sp>
    </p:spTree>
    <p:extLst>
      <p:ext uri="{BB962C8B-B14F-4D97-AF65-F5344CB8AC3E}">
        <p14:creationId xmlns:p14="http://schemas.microsoft.com/office/powerpoint/2010/main" val="1546125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11</a:t>
            </a:fld>
            <a:endParaRPr lang="fr-FR"/>
          </a:p>
        </p:txBody>
      </p:sp>
    </p:spTree>
    <p:extLst>
      <p:ext uri="{BB962C8B-B14F-4D97-AF65-F5344CB8AC3E}">
        <p14:creationId xmlns:p14="http://schemas.microsoft.com/office/powerpoint/2010/main" val="3203151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12</a:t>
            </a:fld>
            <a:endParaRPr lang="fr-FR"/>
          </a:p>
        </p:txBody>
      </p:sp>
    </p:spTree>
    <p:extLst>
      <p:ext uri="{BB962C8B-B14F-4D97-AF65-F5344CB8AC3E}">
        <p14:creationId xmlns:p14="http://schemas.microsoft.com/office/powerpoint/2010/main" val="857842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13</a:t>
            </a:fld>
            <a:endParaRPr lang="fr-FR"/>
          </a:p>
        </p:txBody>
      </p:sp>
    </p:spTree>
    <p:extLst>
      <p:ext uri="{BB962C8B-B14F-4D97-AF65-F5344CB8AC3E}">
        <p14:creationId xmlns:p14="http://schemas.microsoft.com/office/powerpoint/2010/main" val="2675414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14</a:t>
            </a:fld>
            <a:endParaRPr lang="fr-FR"/>
          </a:p>
        </p:txBody>
      </p:sp>
    </p:spTree>
    <p:extLst>
      <p:ext uri="{BB962C8B-B14F-4D97-AF65-F5344CB8AC3E}">
        <p14:creationId xmlns:p14="http://schemas.microsoft.com/office/powerpoint/2010/main" val="2512748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15</a:t>
            </a:fld>
            <a:endParaRPr lang="fr-FR"/>
          </a:p>
        </p:txBody>
      </p:sp>
    </p:spTree>
    <p:extLst>
      <p:ext uri="{BB962C8B-B14F-4D97-AF65-F5344CB8AC3E}">
        <p14:creationId xmlns:p14="http://schemas.microsoft.com/office/powerpoint/2010/main" val="1902777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16</a:t>
            </a:fld>
            <a:endParaRPr lang="fr-FR"/>
          </a:p>
        </p:txBody>
      </p:sp>
    </p:spTree>
    <p:extLst>
      <p:ext uri="{BB962C8B-B14F-4D97-AF65-F5344CB8AC3E}">
        <p14:creationId xmlns:p14="http://schemas.microsoft.com/office/powerpoint/2010/main" val="665035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17</a:t>
            </a:fld>
            <a:endParaRPr lang="fr-FR"/>
          </a:p>
        </p:txBody>
      </p:sp>
    </p:spTree>
    <p:extLst>
      <p:ext uri="{BB962C8B-B14F-4D97-AF65-F5344CB8AC3E}">
        <p14:creationId xmlns:p14="http://schemas.microsoft.com/office/powerpoint/2010/main" val="3409487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18</a:t>
            </a:fld>
            <a:endParaRPr lang="fr-FR"/>
          </a:p>
        </p:txBody>
      </p:sp>
    </p:spTree>
    <p:extLst>
      <p:ext uri="{BB962C8B-B14F-4D97-AF65-F5344CB8AC3E}">
        <p14:creationId xmlns:p14="http://schemas.microsoft.com/office/powerpoint/2010/main" val="3740507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19</a:t>
            </a:fld>
            <a:endParaRPr lang="fr-FR"/>
          </a:p>
        </p:txBody>
      </p:sp>
    </p:spTree>
    <p:extLst>
      <p:ext uri="{BB962C8B-B14F-4D97-AF65-F5344CB8AC3E}">
        <p14:creationId xmlns:p14="http://schemas.microsoft.com/office/powerpoint/2010/main" val="2179372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2</a:t>
            </a:fld>
            <a:endParaRPr lang="fr-FR"/>
          </a:p>
        </p:txBody>
      </p:sp>
    </p:spTree>
    <p:extLst>
      <p:ext uri="{BB962C8B-B14F-4D97-AF65-F5344CB8AC3E}">
        <p14:creationId xmlns:p14="http://schemas.microsoft.com/office/powerpoint/2010/main" val="1944818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20</a:t>
            </a:fld>
            <a:endParaRPr lang="fr-FR"/>
          </a:p>
        </p:txBody>
      </p:sp>
    </p:spTree>
    <p:extLst>
      <p:ext uri="{BB962C8B-B14F-4D97-AF65-F5344CB8AC3E}">
        <p14:creationId xmlns:p14="http://schemas.microsoft.com/office/powerpoint/2010/main" val="1152186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21</a:t>
            </a:fld>
            <a:endParaRPr lang="fr-FR"/>
          </a:p>
        </p:txBody>
      </p:sp>
    </p:spTree>
    <p:extLst>
      <p:ext uri="{BB962C8B-B14F-4D97-AF65-F5344CB8AC3E}">
        <p14:creationId xmlns:p14="http://schemas.microsoft.com/office/powerpoint/2010/main" val="514783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22</a:t>
            </a:fld>
            <a:endParaRPr lang="fr-FR"/>
          </a:p>
        </p:txBody>
      </p:sp>
    </p:spTree>
    <p:extLst>
      <p:ext uri="{BB962C8B-B14F-4D97-AF65-F5344CB8AC3E}">
        <p14:creationId xmlns:p14="http://schemas.microsoft.com/office/powerpoint/2010/main" val="3884583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23</a:t>
            </a:fld>
            <a:endParaRPr lang="fr-FR"/>
          </a:p>
        </p:txBody>
      </p:sp>
    </p:spTree>
    <p:extLst>
      <p:ext uri="{BB962C8B-B14F-4D97-AF65-F5344CB8AC3E}">
        <p14:creationId xmlns:p14="http://schemas.microsoft.com/office/powerpoint/2010/main" val="2221809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24</a:t>
            </a:fld>
            <a:endParaRPr lang="fr-FR"/>
          </a:p>
        </p:txBody>
      </p:sp>
    </p:spTree>
    <p:extLst>
      <p:ext uri="{BB962C8B-B14F-4D97-AF65-F5344CB8AC3E}">
        <p14:creationId xmlns:p14="http://schemas.microsoft.com/office/powerpoint/2010/main" val="2902690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25</a:t>
            </a:fld>
            <a:endParaRPr lang="fr-FR"/>
          </a:p>
        </p:txBody>
      </p:sp>
    </p:spTree>
    <p:extLst>
      <p:ext uri="{BB962C8B-B14F-4D97-AF65-F5344CB8AC3E}">
        <p14:creationId xmlns:p14="http://schemas.microsoft.com/office/powerpoint/2010/main" val="805135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26</a:t>
            </a:fld>
            <a:endParaRPr lang="fr-FR"/>
          </a:p>
        </p:txBody>
      </p:sp>
    </p:spTree>
    <p:extLst>
      <p:ext uri="{BB962C8B-B14F-4D97-AF65-F5344CB8AC3E}">
        <p14:creationId xmlns:p14="http://schemas.microsoft.com/office/powerpoint/2010/main" val="2142143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27</a:t>
            </a:fld>
            <a:endParaRPr lang="fr-FR"/>
          </a:p>
        </p:txBody>
      </p:sp>
    </p:spTree>
    <p:extLst>
      <p:ext uri="{BB962C8B-B14F-4D97-AF65-F5344CB8AC3E}">
        <p14:creationId xmlns:p14="http://schemas.microsoft.com/office/powerpoint/2010/main" val="668684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28</a:t>
            </a:fld>
            <a:endParaRPr lang="fr-FR"/>
          </a:p>
        </p:txBody>
      </p:sp>
    </p:spTree>
    <p:extLst>
      <p:ext uri="{BB962C8B-B14F-4D97-AF65-F5344CB8AC3E}">
        <p14:creationId xmlns:p14="http://schemas.microsoft.com/office/powerpoint/2010/main" val="3906425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29</a:t>
            </a:fld>
            <a:endParaRPr lang="fr-FR"/>
          </a:p>
        </p:txBody>
      </p:sp>
    </p:spTree>
    <p:extLst>
      <p:ext uri="{BB962C8B-B14F-4D97-AF65-F5344CB8AC3E}">
        <p14:creationId xmlns:p14="http://schemas.microsoft.com/office/powerpoint/2010/main" val="2061749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3</a:t>
            </a:fld>
            <a:endParaRPr lang="fr-FR"/>
          </a:p>
        </p:txBody>
      </p:sp>
    </p:spTree>
    <p:extLst>
      <p:ext uri="{BB962C8B-B14F-4D97-AF65-F5344CB8AC3E}">
        <p14:creationId xmlns:p14="http://schemas.microsoft.com/office/powerpoint/2010/main" val="539446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30</a:t>
            </a:fld>
            <a:endParaRPr lang="fr-FR"/>
          </a:p>
        </p:txBody>
      </p:sp>
    </p:spTree>
    <p:extLst>
      <p:ext uri="{BB962C8B-B14F-4D97-AF65-F5344CB8AC3E}">
        <p14:creationId xmlns:p14="http://schemas.microsoft.com/office/powerpoint/2010/main" val="2080290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31</a:t>
            </a:fld>
            <a:endParaRPr lang="fr-FR"/>
          </a:p>
        </p:txBody>
      </p:sp>
    </p:spTree>
    <p:extLst>
      <p:ext uri="{BB962C8B-B14F-4D97-AF65-F5344CB8AC3E}">
        <p14:creationId xmlns:p14="http://schemas.microsoft.com/office/powerpoint/2010/main" val="2085253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32</a:t>
            </a:fld>
            <a:endParaRPr lang="fr-FR"/>
          </a:p>
        </p:txBody>
      </p:sp>
    </p:spTree>
    <p:extLst>
      <p:ext uri="{BB962C8B-B14F-4D97-AF65-F5344CB8AC3E}">
        <p14:creationId xmlns:p14="http://schemas.microsoft.com/office/powerpoint/2010/main" val="1760271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33</a:t>
            </a:fld>
            <a:endParaRPr lang="fr-FR"/>
          </a:p>
        </p:txBody>
      </p:sp>
    </p:spTree>
    <p:extLst>
      <p:ext uri="{BB962C8B-B14F-4D97-AF65-F5344CB8AC3E}">
        <p14:creationId xmlns:p14="http://schemas.microsoft.com/office/powerpoint/2010/main" val="1947570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4</a:t>
            </a:fld>
            <a:endParaRPr lang="fr-FR"/>
          </a:p>
        </p:txBody>
      </p:sp>
    </p:spTree>
    <p:extLst>
      <p:ext uri="{BB962C8B-B14F-4D97-AF65-F5344CB8AC3E}">
        <p14:creationId xmlns:p14="http://schemas.microsoft.com/office/powerpoint/2010/main" val="2418329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5</a:t>
            </a:fld>
            <a:endParaRPr lang="fr-FR"/>
          </a:p>
        </p:txBody>
      </p:sp>
    </p:spTree>
    <p:extLst>
      <p:ext uri="{BB962C8B-B14F-4D97-AF65-F5344CB8AC3E}">
        <p14:creationId xmlns:p14="http://schemas.microsoft.com/office/powerpoint/2010/main" val="3435113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6</a:t>
            </a:fld>
            <a:endParaRPr lang="fr-FR"/>
          </a:p>
        </p:txBody>
      </p:sp>
    </p:spTree>
    <p:extLst>
      <p:ext uri="{BB962C8B-B14F-4D97-AF65-F5344CB8AC3E}">
        <p14:creationId xmlns:p14="http://schemas.microsoft.com/office/powerpoint/2010/main" val="1049579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7</a:t>
            </a:fld>
            <a:endParaRPr lang="fr-FR"/>
          </a:p>
        </p:txBody>
      </p:sp>
    </p:spTree>
    <p:extLst>
      <p:ext uri="{BB962C8B-B14F-4D97-AF65-F5344CB8AC3E}">
        <p14:creationId xmlns:p14="http://schemas.microsoft.com/office/powerpoint/2010/main" val="2516880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8</a:t>
            </a:fld>
            <a:endParaRPr lang="fr-FR"/>
          </a:p>
        </p:txBody>
      </p:sp>
    </p:spTree>
    <p:extLst>
      <p:ext uri="{BB962C8B-B14F-4D97-AF65-F5344CB8AC3E}">
        <p14:creationId xmlns:p14="http://schemas.microsoft.com/office/powerpoint/2010/main" val="2350771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F0565B-C391-4859-8E62-89604FF68188}" type="slidenum">
              <a:rPr lang="fr-FR" smtClean="0"/>
              <a:t>9</a:t>
            </a:fld>
            <a:endParaRPr lang="fr-FR"/>
          </a:p>
        </p:txBody>
      </p:sp>
    </p:spTree>
    <p:extLst>
      <p:ext uri="{BB962C8B-B14F-4D97-AF65-F5344CB8AC3E}">
        <p14:creationId xmlns:p14="http://schemas.microsoft.com/office/powerpoint/2010/main" val="2225230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fr-FR"/>
              <a:t>Modifiez le style du titre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smtClean="0"/>
              <a:pPr/>
              <a:t>6/15/2025</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smtClean="0"/>
              <a:pPr/>
              <a:t>‹N°›</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15946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‹N°›</a:t>
            </a:fld>
            <a:endParaRPr lang="en-US" dirty="0"/>
          </a:p>
        </p:txBody>
      </p:sp>
    </p:spTree>
    <p:extLst>
      <p:ext uri="{BB962C8B-B14F-4D97-AF65-F5344CB8AC3E}">
        <p14:creationId xmlns:p14="http://schemas.microsoft.com/office/powerpoint/2010/main" val="1344656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‹N°›</a:t>
            </a:fld>
            <a:endParaRPr lang="en-US" dirty="0"/>
          </a:p>
        </p:txBody>
      </p:sp>
    </p:spTree>
    <p:extLst>
      <p:ext uri="{BB962C8B-B14F-4D97-AF65-F5344CB8AC3E}">
        <p14:creationId xmlns:p14="http://schemas.microsoft.com/office/powerpoint/2010/main" val="766396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‹N°›</a:t>
            </a:fld>
            <a:endParaRPr lang="en-US" dirty="0"/>
          </a:p>
        </p:txBody>
      </p:sp>
    </p:spTree>
    <p:extLst>
      <p:ext uri="{BB962C8B-B14F-4D97-AF65-F5344CB8AC3E}">
        <p14:creationId xmlns:p14="http://schemas.microsoft.com/office/powerpoint/2010/main" val="861992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smtClean="0"/>
              <a:pPr/>
              <a:t>6/15/2025</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smtClean="0"/>
              <a:pPr/>
              <a:t>‹N°›</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23573218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6/15/2025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‹N°›</a:t>
            </a:fld>
            <a:endParaRPr lang="en-US" dirty="0"/>
          </a:p>
        </p:txBody>
      </p:sp>
    </p:spTree>
    <p:extLst>
      <p:ext uri="{BB962C8B-B14F-4D97-AF65-F5344CB8AC3E}">
        <p14:creationId xmlns:p14="http://schemas.microsoft.com/office/powerpoint/2010/main" val="111338373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fr-FR"/>
              <a:t>Modifiez le style du titre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57300" y="2909102"/>
            <a:ext cx="4800600" cy="299639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633864" y="2909102"/>
            <a:ext cx="4800600" cy="299639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6/15/2025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t>‹N°›</a:t>
            </a:fld>
            <a:endParaRPr lang="en-US" dirty="0"/>
          </a:p>
        </p:txBody>
      </p:sp>
    </p:spTree>
    <p:extLst>
      <p:ext uri="{BB962C8B-B14F-4D97-AF65-F5344CB8AC3E}">
        <p14:creationId xmlns:p14="http://schemas.microsoft.com/office/powerpoint/2010/main" val="131373034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6/15/2025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t>‹N°›</a:t>
            </a:fld>
            <a:endParaRPr lang="en-US" dirty="0"/>
          </a:p>
        </p:txBody>
      </p:sp>
    </p:spTree>
    <p:extLst>
      <p:ext uri="{BB962C8B-B14F-4D97-AF65-F5344CB8AC3E}">
        <p14:creationId xmlns:p14="http://schemas.microsoft.com/office/powerpoint/2010/main" val="1585895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6/15/2025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t>‹N°›</a:t>
            </a:fld>
            <a:endParaRPr lang="en-US" dirty="0"/>
          </a:p>
        </p:txBody>
      </p:sp>
    </p:spTree>
    <p:extLst>
      <p:ext uri="{BB962C8B-B14F-4D97-AF65-F5344CB8AC3E}">
        <p14:creationId xmlns:p14="http://schemas.microsoft.com/office/powerpoint/2010/main" val="163694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fr-FR"/>
              <a:t>Modifiez le style du titre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smtClean="0"/>
              <a:t>6/15/2025</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smtClean="0"/>
              <a:t>‹N°›</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80416038"/>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fr-FR"/>
              <a:t>Modifiez le style du titre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smtClean="0"/>
              <a:t>6/15/2025</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smtClean="0"/>
              <a:t>‹N°›</a:t>
            </a:fld>
            <a:endParaRPr lang="en-US" dirty="0"/>
          </a:p>
        </p:txBody>
      </p:sp>
    </p:spTree>
    <p:extLst>
      <p:ext uri="{BB962C8B-B14F-4D97-AF65-F5344CB8AC3E}">
        <p14:creationId xmlns:p14="http://schemas.microsoft.com/office/powerpoint/2010/main" val="1230499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smtClean="0"/>
              <a:pPr/>
              <a:t>6/15/2025</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smtClean="0"/>
              <a:pPr/>
              <a:t>‹N°›</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01730152"/>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ataanalyticspost.com/Lexique/word2vec/"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strutive07.github.io/2020/02/06/BERT.Pre-training-of-Deep-Bidirectional-Transforme.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2006.03654"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arxiv.org/abs/2006.03654" TargetMode="External"/><Relationship Id="rId7" Type="http://schemas.openxmlformats.org/officeDocument/2006/relationships/customXml" Target="../ink/ink1.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arxiv.org/abs/1602.04938" TargetMode="External"/><Relationship Id="rId4" Type="http://schemas.openxmlformats.org/officeDocument/2006/relationships/hyperlink" Target="https://arxiv.org/abs/1705.07874"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olvability-env-1.eba-bbejpb38.eu-west-3.elasticbeanstalk.com/doc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olvadashboard-env.eba-cmnw3sse.eu-west-3.elasticbeanstalk.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582A86-C6AA-E351-FD47-0464FB8EC06A}"/>
              </a:ext>
            </a:extLst>
          </p:cNvPr>
          <p:cNvSpPr>
            <a:spLocks noGrp="1"/>
          </p:cNvSpPr>
          <p:nvPr>
            <p:ph type="ctrTitle"/>
          </p:nvPr>
        </p:nvSpPr>
        <p:spPr>
          <a:xfrm>
            <a:off x="981906" y="3043909"/>
            <a:ext cx="10911431" cy="497090"/>
          </a:xfrm>
        </p:spPr>
        <p:txBody>
          <a:bodyPr>
            <a:normAutofit fontScale="90000"/>
          </a:bodyPr>
          <a:lstStyle/>
          <a:p>
            <a:pPr>
              <a:lnSpc>
                <a:spcPct val="150000"/>
              </a:lnSpc>
            </a:pPr>
            <a:r>
              <a:rPr lang="fr-FR" sz="5300" dirty="0"/>
              <a:t>REALISEZ UN DASHBOARD ET ASSUREZ UNE VEILLE TECHNIQUE</a:t>
            </a:r>
            <a:br>
              <a:rPr lang="fr-FR" sz="4000" dirty="0"/>
            </a:br>
            <a:br>
              <a:rPr lang="fr-FR" sz="4000" dirty="0"/>
            </a:br>
            <a:br>
              <a:rPr lang="fr-FR" sz="4000" dirty="0"/>
            </a:br>
            <a:br>
              <a:rPr lang="fr-FR" sz="4000" dirty="0"/>
            </a:br>
            <a:br>
              <a:rPr lang="fr-FR" sz="4000" dirty="0"/>
            </a:br>
            <a:endParaRPr lang="fr-FR" sz="4000" dirty="0"/>
          </a:p>
        </p:txBody>
      </p:sp>
      <p:sp>
        <p:nvSpPr>
          <p:cNvPr id="3" name="Sous-titre 2">
            <a:extLst>
              <a:ext uri="{FF2B5EF4-FFF2-40B4-BE49-F238E27FC236}">
                <a16:creationId xmlns:a16="http://schemas.microsoft.com/office/drawing/2014/main" id="{E379686B-6E9E-4F07-2EEE-02FC3EF173E6}"/>
              </a:ext>
            </a:extLst>
          </p:cNvPr>
          <p:cNvSpPr>
            <a:spLocks noGrp="1"/>
          </p:cNvSpPr>
          <p:nvPr>
            <p:ph type="subTitle" idx="1"/>
          </p:nvPr>
        </p:nvSpPr>
        <p:spPr>
          <a:xfrm>
            <a:off x="294573" y="5603002"/>
            <a:ext cx="3976718" cy="1118474"/>
          </a:xfrm>
        </p:spPr>
        <p:txBody>
          <a:bodyPr>
            <a:normAutofit fontScale="85000" lnSpcReduction="10000"/>
          </a:bodyPr>
          <a:lstStyle/>
          <a:p>
            <a:pPr lvl="0" algn="l">
              <a:lnSpc>
                <a:spcPct val="100000"/>
              </a:lnSpc>
            </a:pPr>
            <a:r>
              <a:rPr lang="fr-FR" sz="2000" i="0" u="none" strike="noStrike" baseline="0" dirty="0" err="1">
                <a:solidFill>
                  <a:schemeClr val="tx1"/>
                </a:solidFill>
                <a:latin typeface="Yu Gothic" panose="020B0400000000000000" pitchFamily="34" charset="-128"/>
                <a:ea typeface="Yu Gothic" panose="020B0400000000000000" pitchFamily="34" charset="-128"/>
                <a:cs typeface="Calibri" panose="020F0502020204030204" pitchFamily="34" charset="0"/>
              </a:rPr>
              <a:t>M</a:t>
            </a:r>
            <a:r>
              <a:rPr lang="fr-FR" sz="2000" i="0" u="none" strike="noStrike" cap="none" baseline="0" dirty="0" err="1">
                <a:solidFill>
                  <a:schemeClr val="tx1"/>
                </a:solidFill>
                <a:latin typeface="Yu Gothic" panose="020B0400000000000000" pitchFamily="34" charset="-128"/>
                <a:ea typeface="Yu Gothic" panose="020B0400000000000000" pitchFamily="34" charset="-128"/>
                <a:cs typeface="Calibri" panose="020F0502020204030204" pitchFamily="34" charset="0"/>
              </a:rPr>
              <a:t>aty</a:t>
            </a:r>
            <a:r>
              <a:rPr lang="fr-FR" sz="2000" i="0" u="none" strike="noStrike" baseline="0" dirty="0">
                <a:solidFill>
                  <a:schemeClr val="tx1"/>
                </a:solidFill>
                <a:latin typeface="Yu Gothic" panose="020B0400000000000000" pitchFamily="34" charset="-128"/>
                <a:ea typeface="Yu Gothic" panose="020B0400000000000000" pitchFamily="34" charset="-128"/>
                <a:cs typeface="Calibri" panose="020F0502020204030204" pitchFamily="34" charset="0"/>
              </a:rPr>
              <a:t> KANE</a:t>
            </a:r>
          </a:p>
          <a:p>
            <a:pPr lvl="0" algn="l">
              <a:lnSpc>
                <a:spcPct val="100000"/>
              </a:lnSpc>
            </a:pPr>
            <a:r>
              <a:rPr lang="fr-FR" sz="2000" i="0" u="none" strike="noStrike" baseline="0" dirty="0">
                <a:solidFill>
                  <a:schemeClr val="tx1"/>
                </a:solidFill>
                <a:latin typeface="Yu Gothic" panose="020B0400000000000000" pitchFamily="34" charset="-128"/>
                <a:ea typeface="Yu Gothic" panose="020B0400000000000000" pitchFamily="34" charset="-128"/>
                <a:cs typeface="Calibri" panose="020F0502020204030204" pitchFamily="34" charset="0"/>
              </a:rPr>
              <a:t>P</a:t>
            </a:r>
            <a:r>
              <a:rPr lang="fr-FR" sz="2000" i="0" u="none" strike="noStrike" cap="none" baseline="0" dirty="0">
                <a:solidFill>
                  <a:schemeClr val="tx1"/>
                </a:solidFill>
                <a:latin typeface="Yu Gothic" panose="020B0400000000000000" pitchFamily="34" charset="-128"/>
                <a:ea typeface="Yu Gothic" panose="020B0400000000000000" pitchFamily="34" charset="-128"/>
                <a:cs typeface="Calibri" panose="020F0502020204030204" pitchFamily="34" charset="0"/>
              </a:rPr>
              <a:t>arcours</a:t>
            </a:r>
            <a:r>
              <a:rPr lang="fr-FR" sz="2000" i="0" u="none" strike="noStrike" baseline="0" dirty="0">
                <a:solidFill>
                  <a:schemeClr val="tx1"/>
                </a:solidFill>
                <a:latin typeface="Yu Gothic" panose="020B0400000000000000" pitchFamily="34" charset="-128"/>
                <a:ea typeface="Yu Gothic" panose="020B0400000000000000" pitchFamily="34" charset="-128"/>
                <a:cs typeface="Calibri" panose="020F0502020204030204" pitchFamily="34" charset="0"/>
              </a:rPr>
              <a:t> D</a:t>
            </a:r>
            <a:r>
              <a:rPr lang="fr-FR" sz="2000" i="0" u="none" strike="noStrike" cap="none" baseline="0" dirty="0">
                <a:solidFill>
                  <a:schemeClr val="tx1"/>
                </a:solidFill>
                <a:latin typeface="Yu Gothic" panose="020B0400000000000000" pitchFamily="34" charset="-128"/>
                <a:ea typeface="Yu Gothic" panose="020B0400000000000000" pitchFamily="34" charset="-128"/>
                <a:cs typeface="Calibri" panose="020F0502020204030204" pitchFamily="34" charset="0"/>
              </a:rPr>
              <a:t>ata</a:t>
            </a:r>
            <a:r>
              <a:rPr lang="fr-FR" sz="2000" i="0" u="none" strike="noStrike" baseline="0" dirty="0">
                <a:solidFill>
                  <a:schemeClr val="tx1"/>
                </a:solidFill>
                <a:latin typeface="Yu Gothic" panose="020B0400000000000000" pitchFamily="34" charset="-128"/>
                <a:ea typeface="Yu Gothic" panose="020B0400000000000000" pitchFamily="34" charset="-128"/>
                <a:cs typeface="Calibri" panose="020F0502020204030204" pitchFamily="34" charset="0"/>
              </a:rPr>
              <a:t> </a:t>
            </a:r>
            <a:r>
              <a:rPr lang="fr-FR" sz="2000" i="0" u="none" strike="noStrike" baseline="0" dirty="0" err="1">
                <a:solidFill>
                  <a:schemeClr val="tx1"/>
                </a:solidFill>
                <a:latin typeface="Yu Gothic" panose="020B0400000000000000" pitchFamily="34" charset="-128"/>
                <a:ea typeface="Yu Gothic" panose="020B0400000000000000" pitchFamily="34" charset="-128"/>
                <a:cs typeface="Calibri" panose="020F0502020204030204" pitchFamily="34" charset="0"/>
              </a:rPr>
              <a:t>S</a:t>
            </a:r>
            <a:r>
              <a:rPr lang="fr-FR" sz="2000" i="0" u="none" strike="noStrike" cap="none" baseline="0" dirty="0" err="1">
                <a:solidFill>
                  <a:schemeClr val="tx1"/>
                </a:solidFill>
                <a:latin typeface="Yu Gothic" panose="020B0400000000000000" pitchFamily="34" charset="-128"/>
                <a:ea typeface="Yu Gothic" panose="020B0400000000000000" pitchFamily="34" charset="-128"/>
                <a:cs typeface="Calibri" panose="020F0502020204030204" pitchFamily="34" charset="0"/>
              </a:rPr>
              <a:t>cientist</a:t>
            </a:r>
            <a:endParaRPr lang="fr-FR" sz="2000" i="0" u="none" strike="noStrike" baseline="0" dirty="0">
              <a:solidFill>
                <a:schemeClr val="tx1"/>
              </a:solidFill>
              <a:latin typeface="Yu Gothic" panose="020B0400000000000000" pitchFamily="34" charset="-128"/>
              <a:ea typeface="Yu Gothic" panose="020B0400000000000000" pitchFamily="34" charset="-128"/>
              <a:cs typeface="Calibri" panose="020F0502020204030204" pitchFamily="34" charset="0"/>
            </a:endParaRPr>
          </a:p>
          <a:p>
            <a:pPr lvl="0" algn="l">
              <a:lnSpc>
                <a:spcPct val="100000"/>
              </a:lnSpc>
            </a:pPr>
            <a:r>
              <a:rPr lang="fr-FR" sz="2000" i="0" u="none" strike="noStrike" baseline="0" dirty="0">
                <a:solidFill>
                  <a:schemeClr val="tx1"/>
                </a:solidFill>
                <a:latin typeface="Yu Gothic" panose="020B0400000000000000" pitchFamily="34" charset="-128"/>
                <a:ea typeface="Yu Gothic" panose="020B0400000000000000" pitchFamily="34" charset="-128"/>
                <a:cs typeface="Calibri" panose="020F0502020204030204" pitchFamily="34" charset="0"/>
              </a:rPr>
              <a:t>P</a:t>
            </a:r>
            <a:r>
              <a:rPr lang="fr-FR" sz="2000" i="0" u="none" strike="noStrike" cap="none" baseline="0" dirty="0">
                <a:solidFill>
                  <a:schemeClr val="tx1"/>
                </a:solidFill>
                <a:latin typeface="Yu Gothic" panose="020B0400000000000000" pitchFamily="34" charset="-128"/>
                <a:ea typeface="Yu Gothic" panose="020B0400000000000000" pitchFamily="34" charset="-128"/>
                <a:cs typeface="Calibri" panose="020F0502020204030204" pitchFamily="34" charset="0"/>
              </a:rPr>
              <a:t>rojet</a:t>
            </a:r>
            <a:r>
              <a:rPr lang="fr-FR" sz="2000" i="0" u="none" strike="noStrike" baseline="0" dirty="0">
                <a:solidFill>
                  <a:schemeClr val="tx1"/>
                </a:solidFill>
                <a:latin typeface="Yu Gothic" panose="020B0400000000000000" pitchFamily="34" charset="-128"/>
                <a:ea typeface="Yu Gothic" panose="020B0400000000000000" pitchFamily="34" charset="-128"/>
                <a:cs typeface="Calibri" panose="020F0502020204030204" pitchFamily="34" charset="0"/>
              </a:rPr>
              <a:t> </a:t>
            </a:r>
            <a:r>
              <a:rPr lang="fr-FR" i="0" u="none" strike="noStrike" baseline="0" dirty="0">
                <a:solidFill>
                  <a:schemeClr val="tx1"/>
                </a:solidFill>
                <a:latin typeface="Yu Gothic" panose="020B0400000000000000" pitchFamily="34" charset="-128"/>
                <a:ea typeface="Yu Gothic" panose="020B0400000000000000" pitchFamily="34" charset="-128"/>
                <a:cs typeface="Calibri" panose="020F0502020204030204" pitchFamily="34" charset="0"/>
              </a:rPr>
              <a:t>8</a:t>
            </a:r>
            <a:endParaRPr lang="fr-FR" sz="2000" dirty="0">
              <a:solidFill>
                <a:schemeClr val="tx1"/>
              </a:solidFill>
              <a:latin typeface="Yu Gothic" panose="020B0400000000000000" pitchFamily="34" charset="-128"/>
              <a:ea typeface="Yu Gothic" panose="020B0400000000000000" pitchFamily="34" charset="-128"/>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0CA3C2E7-2914-83A7-8872-08F36C90D48C}"/>
              </a:ext>
            </a:extLst>
          </p:cNvPr>
          <p:cNvPicPr>
            <a:picLocks noChangeAspect="1"/>
          </p:cNvPicPr>
          <p:nvPr/>
        </p:nvPicPr>
        <p:blipFill>
          <a:blip r:embed="rId3"/>
          <a:stretch>
            <a:fillRect/>
          </a:stretch>
        </p:blipFill>
        <p:spPr>
          <a:xfrm>
            <a:off x="9940009" y="5922121"/>
            <a:ext cx="2251991" cy="935879"/>
          </a:xfrm>
          <a:prstGeom prst="rect">
            <a:avLst/>
          </a:prstGeom>
        </p:spPr>
      </p:pic>
      <p:pic>
        <p:nvPicPr>
          <p:cNvPr id="6" name="Image 5">
            <a:extLst>
              <a:ext uri="{FF2B5EF4-FFF2-40B4-BE49-F238E27FC236}">
                <a16:creationId xmlns:a16="http://schemas.microsoft.com/office/drawing/2014/main" id="{E3D62CCC-E954-BA06-7BA1-8FA471EA31F1}"/>
              </a:ext>
            </a:extLst>
          </p:cNvPr>
          <p:cNvPicPr>
            <a:picLocks noChangeAspect="1"/>
          </p:cNvPicPr>
          <p:nvPr/>
        </p:nvPicPr>
        <p:blipFill>
          <a:blip r:embed="rId4"/>
          <a:stretch>
            <a:fillRect/>
          </a:stretch>
        </p:blipFill>
        <p:spPr>
          <a:xfrm>
            <a:off x="6836521" y="2847528"/>
            <a:ext cx="3436671" cy="2292503"/>
          </a:xfrm>
          <a:prstGeom prst="rect">
            <a:avLst/>
          </a:prstGeom>
          <a:ln>
            <a:solidFill>
              <a:schemeClr val="tx2">
                <a:lumMod val="50000"/>
                <a:lumOff val="50000"/>
              </a:schemeClr>
            </a:solidFill>
          </a:ln>
        </p:spPr>
      </p:pic>
      <p:pic>
        <p:nvPicPr>
          <p:cNvPr id="5" name="Image 4">
            <a:extLst>
              <a:ext uri="{FF2B5EF4-FFF2-40B4-BE49-F238E27FC236}">
                <a16:creationId xmlns:a16="http://schemas.microsoft.com/office/drawing/2014/main" id="{047477E2-A733-C878-7F4E-187B3D093A5F}"/>
              </a:ext>
            </a:extLst>
          </p:cNvPr>
          <p:cNvPicPr>
            <a:picLocks noChangeAspect="1"/>
          </p:cNvPicPr>
          <p:nvPr/>
        </p:nvPicPr>
        <p:blipFill>
          <a:blip r:embed="rId5"/>
          <a:stretch>
            <a:fillRect/>
          </a:stretch>
        </p:blipFill>
        <p:spPr>
          <a:xfrm>
            <a:off x="2577503" y="2847528"/>
            <a:ext cx="3364997" cy="2292503"/>
          </a:xfrm>
          <a:prstGeom prst="rect">
            <a:avLst/>
          </a:prstGeom>
          <a:ln>
            <a:solidFill>
              <a:schemeClr val="tx2">
                <a:lumMod val="50000"/>
                <a:lumOff val="50000"/>
              </a:schemeClr>
            </a:solidFill>
          </a:ln>
        </p:spPr>
      </p:pic>
    </p:spTree>
    <p:extLst>
      <p:ext uri="{BB962C8B-B14F-4D97-AF65-F5344CB8AC3E}">
        <p14:creationId xmlns:p14="http://schemas.microsoft.com/office/powerpoint/2010/main" val="4158955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251B9F-A7D5-5F81-1C64-59AA48D2B95C}"/>
              </a:ext>
            </a:extLst>
          </p:cNvPr>
          <p:cNvSpPr>
            <a:spLocks noGrp="1"/>
          </p:cNvSpPr>
          <p:nvPr>
            <p:ph type="title"/>
          </p:nvPr>
        </p:nvSpPr>
        <p:spPr>
          <a:xfrm>
            <a:off x="936885" y="202367"/>
            <a:ext cx="10965305" cy="776040"/>
          </a:xfrm>
        </p:spPr>
        <p:txBody>
          <a:bodyPr>
            <a:normAutofit/>
          </a:bodyPr>
          <a:lstStyle/>
          <a:p>
            <a:r>
              <a:rPr kumimoji="0" lang="fr-FR" sz="3200" b="1" i="0" u="none" strike="noStrike" kern="1200" cap="all" spc="200" normalizeH="0" baseline="0" noProof="0" dirty="0">
                <a:ln>
                  <a:noFill/>
                </a:ln>
                <a:solidFill>
                  <a:srgbClr val="F8B323">
                    <a:lumMod val="75000"/>
                  </a:srgbClr>
                </a:solidFill>
                <a:effectLst/>
                <a:uLnTx/>
                <a:uFillTx/>
                <a:latin typeface="Yu Gothic" panose="020B0400000000000000" pitchFamily="34" charset="-128"/>
                <a:ea typeface="Yu Gothic" panose="020B0400000000000000" pitchFamily="34" charset="-128"/>
                <a:cs typeface="Calibri" panose="020F0502020204030204" pitchFamily="34" charset="0"/>
              </a:rPr>
              <a:t>Problématique et Contexte du Projet 6</a:t>
            </a:r>
            <a:endParaRPr lang="fr-FR" sz="3200" dirty="0"/>
          </a:p>
        </p:txBody>
      </p:sp>
      <p:sp>
        <p:nvSpPr>
          <p:cNvPr id="3" name="Espace réservé du contenu 2">
            <a:extLst>
              <a:ext uri="{FF2B5EF4-FFF2-40B4-BE49-F238E27FC236}">
                <a16:creationId xmlns:a16="http://schemas.microsoft.com/office/drawing/2014/main" id="{06F0250F-41AE-FD4E-153D-7BD9F984602C}"/>
              </a:ext>
            </a:extLst>
          </p:cNvPr>
          <p:cNvSpPr>
            <a:spLocks noGrp="1"/>
          </p:cNvSpPr>
          <p:nvPr>
            <p:ph idx="1"/>
          </p:nvPr>
        </p:nvSpPr>
        <p:spPr>
          <a:xfrm>
            <a:off x="936885" y="996847"/>
            <a:ext cx="10965305" cy="5861153"/>
          </a:xfrm>
        </p:spPr>
        <p:txBody>
          <a:bodyPr/>
          <a:lstStyle/>
          <a:p>
            <a:endParaRPr lang="fr-FR" sz="2000" b="1" i="0" u="sng" strike="noStrike" baseline="0" dirty="0">
              <a:solidFill>
                <a:srgbClr val="FF0000"/>
              </a:solidFill>
              <a:latin typeface="Yu Gothic" panose="020B0400000000000000" pitchFamily="34" charset="-128"/>
              <a:ea typeface="Yu Gothic" panose="020B0400000000000000" pitchFamily="34" charset="-128"/>
            </a:endParaRPr>
          </a:p>
          <a:p>
            <a:r>
              <a:rPr lang="fr-FR" sz="2000" b="1" i="0" u="sng" strike="noStrike" baseline="0" dirty="0">
                <a:solidFill>
                  <a:srgbClr val="FF0000"/>
                </a:solidFill>
                <a:latin typeface="Yu Gothic" panose="020B0400000000000000" pitchFamily="34" charset="-128"/>
                <a:ea typeface="Yu Gothic" panose="020B0400000000000000" pitchFamily="34" charset="-128"/>
              </a:rPr>
              <a:t>État de l'Art : BERT vs </a:t>
            </a:r>
            <a:r>
              <a:rPr lang="fr-FR" sz="2000" b="1" i="0" u="sng" strike="noStrike" baseline="0" dirty="0" err="1">
                <a:solidFill>
                  <a:srgbClr val="FF0000"/>
                </a:solidFill>
                <a:latin typeface="Yu Gothic" panose="020B0400000000000000" pitchFamily="34" charset="-128"/>
                <a:ea typeface="Yu Gothic" panose="020B0400000000000000" pitchFamily="34" charset="-128"/>
              </a:rPr>
              <a:t>DeBERTa</a:t>
            </a:r>
            <a:r>
              <a:rPr lang="fr-FR" sz="2000" b="1" i="0" u="sng" strike="noStrike" baseline="0" dirty="0">
                <a:solidFill>
                  <a:srgbClr val="FF0000"/>
                </a:solidFill>
                <a:latin typeface="Yu Gothic" panose="020B0400000000000000" pitchFamily="34" charset="-128"/>
                <a:ea typeface="Yu Gothic" panose="020B0400000000000000" pitchFamily="34" charset="-128"/>
              </a:rPr>
              <a:t> </a:t>
            </a:r>
            <a:endParaRPr lang="fr-FR" b="1" u="sng" dirty="0">
              <a:solidFill>
                <a:srgbClr val="FF0000"/>
              </a:solidFill>
              <a:latin typeface="Yu Gothic" panose="020B0400000000000000" pitchFamily="34" charset="-128"/>
              <a:ea typeface="Yu Gothic" panose="020B0400000000000000" pitchFamily="34" charset="-128"/>
            </a:endParaRPr>
          </a:p>
          <a:p>
            <a:endParaRPr lang="fr-FR" dirty="0"/>
          </a:p>
          <a:p>
            <a:pPr marL="0" indent="0">
              <a:lnSpc>
                <a:spcPct val="100000"/>
              </a:lnSpc>
              <a:buClrTx/>
              <a:buSzPct val="100000"/>
              <a:buNone/>
            </a:pPr>
            <a:r>
              <a:rPr kumimoji="0" lang="fr-FR" b="0" i="0" u="none" strike="noStrike" kern="1200" cap="none" spc="0" normalizeH="0" baseline="0" noProof="0" dirty="0">
                <a:ln>
                  <a:noFill/>
                </a:ln>
                <a:solidFill>
                  <a:prstClr val="black">
                    <a:lumMod val="75000"/>
                    <a:lumOff val="25000"/>
                  </a:prstClr>
                </a:solidFill>
                <a:effectLst/>
                <a:uLnTx/>
                <a:uFillTx/>
                <a:latin typeface="Yu Gothic" panose="020B0400000000000000" pitchFamily="34" charset="-128"/>
                <a:ea typeface="Yu Gothic" panose="020B0400000000000000" pitchFamily="34" charset="-128"/>
                <a:cs typeface="+mn-cs"/>
              </a:rPr>
              <a:t>❑ </a:t>
            </a:r>
            <a:r>
              <a:rPr kumimoji="0" lang="fr-FR" b="1" i="0" u="none" strike="noStrike" kern="1200" cap="none" spc="0" normalizeH="0" baseline="0" noProof="0" dirty="0">
                <a:ln>
                  <a:noFill/>
                </a:ln>
                <a:solidFill>
                  <a:prstClr val="black"/>
                </a:solidFill>
                <a:effectLst/>
                <a:uLnTx/>
                <a:uFillTx/>
                <a:latin typeface="Yu Gothic" panose="020B0400000000000000" pitchFamily="34" charset="-128"/>
                <a:ea typeface="Yu Gothic" panose="020B0400000000000000" pitchFamily="34" charset="-128"/>
                <a:cs typeface="Calibri" panose="020F0502020204030204" pitchFamily="34" charset="0"/>
              </a:rPr>
              <a:t>Contexte </a:t>
            </a:r>
            <a:r>
              <a:rPr kumimoji="0" lang="fr-FR" b="0" i="0" u="none" strike="noStrike" kern="1200" cap="none" spc="0" normalizeH="0" baseline="0" noProof="0" dirty="0">
                <a:ln>
                  <a:noFill/>
                </a:ln>
                <a:solidFill>
                  <a:prstClr val="black"/>
                </a:solidFill>
                <a:effectLst/>
                <a:uLnTx/>
                <a:uFillTx/>
                <a:latin typeface="Yu Gothic" panose="020B0400000000000000" pitchFamily="34" charset="-128"/>
                <a:ea typeface="Yu Gothic" panose="020B0400000000000000" pitchFamily="34" charset="-128"/>
                <a:cs typeface="Calibri" panose="020F0502020204030204" pitchFamily="34" charset="0"/>
              </a:rPr>
              <a:t>:</a:t>
            </a:r>
            <a:r>
              <a:rPr kumimoji="0" lang="fr-FR" b="1" i="0" u="none" strike="noStrike" kern="1200" cap="none" spc="0" normalizeH="0" baseline="0" noProof="0" dirty="0">
                <a:ln>
                  <a:noFill/>
                </a:ln>
                <a:solidFill>
                  <a:prstClr val="black"/>
                </a:solidFill>
                <a:effectLst/>
                <a:uLnTx/>
                <a:uFillTx/>
                <a:latin typeface="Yu Gothic" panose="020B0400000000000000" pitchFamily="34" charset="-128"/>
                <a:ea typeface="Yu Gothic" panose="020B0400000000000000" pitchFamily="34" charset="-128"/>
                <a:cs typeface="Calibri" panose="020F0502020204030204" pitchFamily="34" charset="0"/>
              </a:rPr>
              <a:t> </a:t>
            </a:r>
            <a:r>
              <a:rPr lang="fr-FR" dirty="0">
                <a:solidFill>
                  <a:srgbClr val="000000"/>
                </a:solidFill>
                <a:latin typeface="Yu Gothic" panose="020B0400000000000000" pitchFamily="34" charset="-128"/>
                <a:ea typeface="Yu Gothic" panose="020B0400000000000000" pitchFamily="34" charset="-128"/>
                <a:cs typeface="Calibri" panose="020F0502020204030204" pitchFamily="34" charset="0"/>
              </a:rPr>
              <a:t>l'entreprise « Place de Marché » souhaite lancer une marketplace qui permettra à des vendeurs de proposer des articles à des acheteurs en postant une photo et une description. </a:t>
            </a:r>
            <a:endParaRPr kumimoji="0" lang="fr-FR" b="0" i="0" u="none" strike="noStrike" kern="1200" cap="none" spc="0" normalizeH="0" baseline="0" noProof="0" dirty="0">
              <a:ln>
                <a:noFill/>
              </a:ln>
              <a:solidFill>
                <a:srgbClr val="000000"/>
              </a:solidFill>
              <a:effectLst/>
              <a:uLnTx/>
              <a:uFillTx/>
              <a:latin typeface="Yu Gothic" panose="020B0400000000000000" pitchFamily="34" charset="-128"/>
              <a:ea typeface="Yu Gothic" panose="020B0400000000000000" pitchFamily="34" charset="-128"/>
              <a:cs typeface="Calibri" panose="020F0502020204030204" pitchFamily="34" charset="0"/>
            </a:endParaRPr>
          </a:p>
          <a:p>
            <a:pPr marL="0" marR="0" lvl="0" indent="0" algn="l" defTabSz="914400" rtl="0" eaLnBrk="1" fontAlgn="auto" latinLnBrk="0" hangingPunct="1">
              <a:lnSpc>
                <a:spcPct val="100000"/>
              </a:lnSpc>
              <a:spcBef>
                <a:spcPts val="700"/>
              </a:spcBef>
              <a:spcAft>
                <a:spcPts val="0"/>
              </a:spcAft>
              <a:buClrTx/>
              <a:buSzPct val="100000"/>
              <a:buFont typeface="Arial" panose="020B0604020202020204" pitchFamily="34" charset="0"/>
              <a:buNone/>
              <a:tabLst/>
              <a:defRPr/>
            </a:pPr>
            <a:endParaRPr kumimoji="0" lang="fr-FR" b="0" i="0" u="none" strike="noStrike" kern="1200" cap="none" spc="0" normalizeH="0" baseline="0" noProof="0" dirty="0">
              <a:ln>
                <a:noFill/>
              </a:ln>
              <a:solidFill>
                <a:srgbClr val="000000"/>
              </a:solidFill>
              <a:effectLst/>
              <a:uLnTx/>
              <a:uFillTx/>
              <a:latin typeface="Yu Gothic" panose="020B0400000000000000" pitchFamily="34" charset="-128"/>
              <a:ea typeface="Yu Gothic" panose="020B0400000000000000" pitchFamily="34" charset="-128"/>
              <a:cs typeface="Calibri" panose="020F0502020204030204" pitchFamily="34" charset="0"/>
            </a:endParaRPr>
          </a:p>
          <a:p>
            <a:pPr marL="0" marR="0" lvl="0" indent="0" algn="l" defTabSz="914400" rtl="0" eaLnBrk="1" fontAlgn="auto" latinLnBrk="0" hangingPunct="1">
              <a:lnSpc>
                <a:spcPct val="110000"/>
              </a:lnSpc>
              <a:spcBef>
                <a:spcPts val="700"/>
              </a:spcBef>
              <a:spcAft>
                <a:spcPts val="0"/>
              </a:spcAft>
              <a:buClrTx/>
              <a:buSzPct val="100000"/>
              <a:buFont typeface="Arial" panose="020B0604020202020204" pitchFamily="34" charset="0"/>
              <a:buNone/>
              <a:tabLst/>
              <a:defRPr/>
            </a:pPr>
            <a:r>
              <a:rPr kumimoji="0" lang="fr-FR" b="0" i="0" u="none" strike="noStrike" kern="1200" cap="none" spc="0" normalizeH="0" baseline="0" noProof="0" dirty="0">
                <a:ln>
                  <a:noFill/>
                </a:ln>
                <a:solidFill>
                  <a:prstClr val="black">
                    <a:lumMod val="75000"/>
                    <a:lumOff val="25000"/>
                  </a:prstClr>
                </a:solidFill>
                <a:effectLst/>
                <a:uLnTx/>
                <a:uFillTx/>
                <a:latin typeface="Yu Gothic" panose="020B0400000000000000" pitchFamily="34" charset="-128"/>
                <a:ea typeface="Yu Gothic" panose="020B0400000000000000" pitchFamily="34" charset="-128"/>
                <a:cs typeface="+mn-cs"/>
              </a:rPr>
              <a:t>❑ </a:t>
            </a:r>
            <a:r>
              <a:rPr kumimoji="0" lang="fr-FR" b="1" i="0" u="none" strike="noStrike" kern="1200" cap="none" spc="0" normalizeH="0" baseline="0" noProof="0" dirty="0">
                <a:ln>
                  <a:noFill/>
                </a:ln>
                <a:solidFill>
                  <a:srgbClr val="000000"/>
                </a:solidFill>
                <a:effectLst/>
                <a:uLnTx/>
                <a:uFillTx/>
                <a:latin typeface="Yu Gothic" panose="020B0400000000000000" pitchFamily="34" charset="-128"/>
                <a:ea typeface="Yu Gothic" panose="020B0400000000000000" pitchFamily="34" charset="-128"/>
                <a:cs typeface="Calibri" panose="020F0502020204030204" pitchFamily="34" charset="0"/>
              </a:rPr>
              <a:t>But : </a:t>
            </a:r>
            <a:r>
              <a:rPr kumimoji="0" lang="fr-FR" i="0" u="none" strike="noStrike" kern="1200" cap="none" spc="0" normalizeH="0" baseline="0" noProof="0" dirty="0">
                <a:ln>
                  <a:noFill/>
                </a:ln>
                <a:solidFill>
                  <a:srgbClr val="000000"/>
                </a:solidFill>
                <a:effectLst/>
                <a:uLnTx/>
                <a:uFillTx/>
                <a:latin typeface="Yu Gothic" panose="020B0400000000000000" pitchFamily="34" charset="-128"/>
                <a:ea typeface="Yu Gothic" panose="020B0400000000000000" pitchFamily="34" charset="-128"/>
                <a:cs typeface="Calibri" panose="020F0502020204030204" pitchFamily="34" charset="0"/>
              </a:rPr>
              <a:t>l’entreprise souhaite que nous réalisions une étude de faisabilité d'un moteur de</a:t>
            </a:r>
          </a:p>
          <a:p>
            <a:pPr marL="0" marR="0" lvl="0" indent="0" algn="l" defTabSz="914400" rtl="0" eaLnBrk="1" fontAlgn="auto" latinLnBrk="0" hangingPunct="1">
              <a:lnSpc>
                <a:spcPct val="110000"/>
              </a:lnSpc>
              <a:spcBef>
                <a:spcPts val="700"/>
              </a:spcBef>
              <a:spcAft>
                <a:spcPts val="0"/>
              </a:spcAft>
              <a:buClrTx/>
              <a:buSzPct val="100000"/>
              <a:buFont typeface="Arial" panose="020B0604020202020204" pitchFamily="34" charset="0"/>
              <a:buNone/>
              <a:tabLst/>
              <a:defRPr/>
            </a:pPr>
            <a:r>
              <a:rPr kumimoji="0" lang="fr-FR" i="0" u="none" strike="noStrike" kern="1200" cap="none" spc="0" normalizeH="0" baseline="0" noProof="0" dirty="0">
                <a:ln>
                  <a:noFill/>
                </a:ln>
                <a:solidFill>
                  <a:srgbClr val="000000"/>
                </a:solidFill>
                <a:effectLst/>
                <a:uLnTx/>
                <a:uFillTx/>
                <a:latin typeface="Yu Gothic" panose="020B0400000000000000" pitchFamily="34" charset="-128"/>
                <a:ea typeface="Yu Gothic" panose="020B0400000000000000" pitchFamily="34" charset="-128"/>
                <a:cs typeface="Calibri" panose="020F0502020204030204" pitchFamily="34" charset="0"/>
              </a:rPr>
              <a:t>classification automatique d’articles, en utilisant leurs images et descriptions. </a:t>
            </a:r>
          </a:p>
          <a:p>
            <a:pPr marL="0" marR="0" lvl="0" indent="0" algn="l" defTabSz="914400" rtl="0" eaLnBrk="1" fontAlgn="auto" latinLnBrk="0" hangingPunct="1">
              <a:lnSpc>
                <a:spcPct val="110000"/>
              </a:lnSpc>
              <a:spcBef>
                <a:spcPts val="700"/>
              </a:spcBef>
              <a:spcAft>
                <a:spcPts val="0"/>
              </a:spcAft>
              <a:buClrTx/>
              <a:buSzPct val="100000"/>
              <a:buFont typeface="Arial" panose="020B0604020202020204" pitchFamily="34" charset="0"/>
              <a:buNone/>
              <a:tabLst/>
              <a:defRPr/>
            </a:pPr>
            <a:endParaRPr lang="fr-FR" b="1" dirty="0">
              <a:solidFill>
                <a:srgbClr val="000000"/>
              </a:solidFill>
              <a:latin typeface="Yu Gothic" panose="020B0400000000000000" pitchFamily="34" charset="-128"/>
              <a:ea typeface="Yu Gothic" panose="020B0400000000000000" pitchFamily="34" charset="-128"/>
              <a:cs typeface="Calibri" panose="020F0502020204030204" pitchFamily="34" charset="0"/>
            </a:endParaRPr>
          </a:p>
          <a:p>
            <a:pPr marL="0" marR="0" lvl="0" indent="0" algn="l" defTabSz="914400" rtl="0" eaLnBrk="1" fontAlgn="auto" latinLnBrk="0" hangingPunct="1">
              <a:lnSpc>
                <a:spcPct val="110000"/>
              </a:lnSpc>
              <a:spcBef>
                <a:spcPts val="700"/>
              </a:spcBef>
              <a:spcAft>
                <a:spcPts val="0"/>
              </a:spcAft>
              <a:buClrTx/>
              <a:buSzPct val="100000"/>
              <a:buFont typeface="Arial" panose="020B0604020202020204" pitchFamily="34" charset="0"/>
              <a:buNone/>
              <a:tabLst/>
              <a:defRPr/>
            </a:pPr>
            <a:r>
              <a:rPr kumimoji="0" lang="fr-FR" b="0" i="0" u="none" strike="noStrike" kern="1200" cap="none" spc="0" normalizeH="0" baseline="0" noProof="0" dirty="0">
                <a:ln>
                  <a:noFill/>
                </a:ln>
                <a:solidFill>
                  <a:prstClr val="black">
                    <a:lumMod val="75000"/>
                    <a:lumOff val="25000"/>
                  </a:prstClr>
                </a:solidFill>
                <a:effectLst/>
                <a:uLnTx/>
                <a:uFillTx/>
                <a:latin typeface="Yu Gothic" panose="020B0400000000000000" pitchFamily="34" charset="-128"/>
                <a:ea typeface="Yu Gothic" panose="020B0400000000000000" pitchFamily="34" charset="-128"/>
                <a:cs typeface="+mn-cs"/>
              </a:rPr>
              <a:t>❑ </a:t>
            </a:r>
            <a:r>
              <a:rPr kumimoji="0" lang="fr-FR" b="1" i="0" u="none" strike="noStrike" kern="1200" cap="none" spc="0" normalizeH="0" baseline="0" noProof="0" dirty="0">
                <a:ln>
                  <a:noFill/>
                </a:ln>
                <a:solidFill>
                  <a:srgbClr val="000000"/>
                </a:solidFill>
                <a:effectLst/>
                <a:uLnTx/>
                <a:uFillTx/>
                <a:latin typeface="Yu Gothic" panose="020B0400000000000000" pitchFamily="34" charset="-128"/>
                <a:ea typeface="Yu Gothic" panose="020B0400000000000000" pitchFamily="34" charset="-128"/>
                <a:cs typeface="Calibri" panose="020F0502020204030204" pitchFamily="34" charset="0"/>
              </a:rPr>
              <a:t>Mission : </a:t>
            </a:r>
            <a:r>
              <a:rPr lang="fr-FR" dirty="0">
                <a:solidFill>
                  <a:srgbClr val="000000"/>
                </a:solidFill>
                <a:latin typeface="Yu Gothic" panose="020B0400000000000000" pitchFamily="34" charset="-128"/>
                <a:ea typeface="Yu Gothic" panose="020B0400000000000000" pitchFamily="34" charset="-128"/>
                <a:cs typeface="Calibri" panose="020F0502020204030204" pitchFamily="34" charset="0"/>
              </a:rPr>
              <a:t>Afin d’apporter plus de précision et de fiabilité, l’attribution manuelle de la catégorie d’un article par les vendeurs, doit être automatisée, cette catégorisation manuelle étant sujette à des erreurs.</a:t>
            </a:r>
          </a:p>
          <a:p>
            <a:endParaRPr lang="fr-FR" dirty="0"/>
          </a:p>
        </p:txBody>
      </p:sp>
      <p:sp>
        <p:nvSpPr>
          <p:cNvPr id="5" name="Espace réservé du numéro de diapositive 3">
            <a:extLst>
              <a:ext uri="{FF2B5EF4-FFF2-40B4-BE49-F238E27FC236}">
                <a16:creationId xmlns:a16="http://schemas.microsoft.com/office/drawing/2014/main" id="{5C7787F2-D115-7C7B-BF62-22C1A32013E3}"/>
              </a:ext>
            </a:extLst>
          </p:cNvPr>
          <p:cNvSpPr>
            <a:spLocks noGrp="1"/>
          </p:cNvSpPr>
          <p:nvPr>
            <p:ph type="sldNum" sz="quarter" idx="12"/>
          </p:nvPr>
        </p:nvSpPr>
        <p:spPr>
          <a:xfrm>
            <a:off x="9022831" y="6428145"/>
            <a:ext cx="2819399" cy="345796"/>
          </a:xfrm>
        </p:spPr>
        <p:txBody>
          <a:bodyPr/>
          <a:lstStyle/>
          <a:p>
            <a:r>
              <a:rPr lang="en-US" sz="2400" dirty="0"/>
              <a:t>9</a:t>
            </a:r>
          </a:p>
        </p:txBody>
      </p:sp>
    </p:spTree>
    <p:extLst>
      <p:ext uri="{BB962C8B-B14F-4D97-AF65-F5344CB8AC3E}">
        <p14:creationId xmlns:p14="http://schemas.microsoft.com/office/powerpoint/2010/main" val="408164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6DFC0F-9B81-1B23-BF88-7769F4A5F6F1}"/>
              </a:ext>
            </a:extLst>
          </p:cNvPr>
          <p:cNvSpPr>
            <a:spLocks noGrp="1"/>
          </p:cNvSpPr>
          <p:nvPr>
            <p:ph type="title"/>
          </p:nvPr>
        </p:nvSpPr>
        <p:spPr>
          <a:xfrm>
            <a:off x="951875" y="134911"/>
            <a:ext cx="10950315" cy="614597"/>
          </a:xfrm>
        </p:spPr>
        <p:txBody>
          <a:bodyPr>
            <a:normAutofit/>
          </a:bodyPr>
          <a:lstStyle/>
          <a:p>
            <a:r>
              <a:rPr lang="fr-FR" sz="3600" b="1" dirty="0">
                <a:solidFill>
                  <a:schemeClr val="accent1">
                    <a:lumMod val="75000"/>
                  </a:schemeClr>
                </a:solidFill>
                <a:latin typeface="Yu Gothic" panose="020B0400000000000000" pitchFamily="34" charset="-128"/>
                <a:ea typeface="Yu Gothic" panose="020B0400000000000000" pitchFamily="34" charset="-128"/>
              </a:rPr>
              <a:t>	PRESENTATION DES DONNEES</a:t>
            </a:r>
          </a:p>
        </p:txBody>
      </p:sp>
      <p:sp>
        <p:nvSpPr>
          <p:cNvPr id="3" name="Espace réservé du contenu 2">
            <a:extLst>
              <a:ext uri="{FF2B5EF4-FFF2-40B4-BE49-F238E27FC236}">
                <a16:creationId xmlns:a16="http://schemas.microsoft.com/office/drawing/2014/main" id="{38EDB8DD-716F-EBB3-19A8-01CA5B20AE06}"/>
              </a:ext>
            </a:extLst>
          </p:cNvPr>
          <p:cNvSpPr>
            <a:spLocks noGrp="1"/>
          </p:cNvSpPr>
          <p:nvPr>
            <p:ph idx="1"/>
          </p:nvPr>
        </p:nvSpPr>
        <p:spPr>
          <a:xfrm>
            <a:off x="951875" y="749508"/>
            <a:ext cx="10950315" cy="6056025"/>
          </a:xfrm>
        </p:spPr>
        <p:txBody>
          <a:bodyPr>
            <a:normAutofit lnSpcReduction="10000"/>
          </a:bodyPr>
          <a:lstStyle/>
          <a:p>
            <a:endParaRPr lang="fr-FR" sz="1400" dirty="0">
              <a:solidFill>
                <a:schemeClr val="tx1"/>
              </a:solidFill>
            </a:endParaRPr>
          </a:p>
          <a:p>
            <a:endParaRPr lang="fr-FR" sz="1400" dirty="0">
              <a:solidFill>
                <a:schemeClr val="tx1"/>
              </a:solidFill>
            </a:endParaRPr>
          </a:p>
          <a:p>
            <a:endParaRPr lang="fr-FR" sz="1400" dirty="0">
              <a:solidFill>
                <a:schemeClr val="tx1"/>
              </a:solidFill>
            </a:endParaRPr>
          </a:p>
          <a:p>
            <a:endParaRPr lang="fr-FR" sz="1400" dirty="0">
              <a:solidFill>
                <a:schemeClr val="tx1"/>
              </a:solidFill>
            </a:endParaRPr>
          </a:p>
          <a:p>
            <a:endParaRPr lang="fr-FR" sz="1400" dirty="0">
              <a:solidFill>
                <a:schemeClr val="tx1"/>
              </a:solidFill>
            </a:endParaRPr>
          </a:p>
          <a:p>
            <a:endParaRPr lang="fr-FR" sz="1400" dirty="0">
              <a:solidFill>
                <a:schemeClr val="tx1"/>
              </a:solidFill>
            </a:endParaRPr>
          </a:p>
          <a:p>
            <a:endParaRPr lang="fr-FR" sz="1400" dirty="0">
              <a:solidFill>
                <a:schemeClr val="tx1"/>
              </a:solidFill>
            </a:endParaRPr>
          </a:p>
          <a:p>
            <a:endParaRPr lang="fr-FR" sz="1400" dirty="0">
              <a:solidFill>
                <a:schemeClr val="tx1"/>
              </a:solidFill>
            </a:endParaRPr>
          </a:p>
          <a:p>
            <a:endParaRPr lang="fr-FR" sz="1400" dirty="0">
              <a:solidFill>
                <a:schemeClr val="tx1"/>
              </a:solidFill>
            </a:endParaRPr>
          </a:p>
          <a:p>
            <a:endParaRPr lang="fr-FR" sz="1400" dirty="0">
              <a:solidFill>
                <a:schemeClr val="tx1"/>
              </a:solidFill>
            </a:endParaRPr>
          </a:p>
          <a:p>
            <a:endParaRPr lang="fr-FR" sz="1400" dirty="0">
              <a:solidFill>
                <a:schemeClr val="tx1"/>
              </a:solidFill>
            </a:endParaRPr>
          </a:p>
          <a:p>
            <a:endParaRPr lang="fr-FR" sz="1400" dirty="0">
              <a:solidFill>
                <a:schemeClr val="tx1"/>
              </a:solidFill>
            </a:endParaRPr>
          </a:p>
          <a:p>
            <a:endParaRPr lang="fr-FR" sz="1400" dirty="0">
              <a:solidFill>
                <a:schemeClr val="tx1"/>
              </a:solidFill>
            </a:endParaRPr>
          </a:p>
          <a:p>
            <a:endParaRPr lang="fr-FR" sz="1400" dirty="0">
              <a:solidFill>
                <a:schemeClr val="tx1"/>
              </a:solidFill>
            </a:endParaRPr>
          </a:p>
          <a:p>
            <a:r>
              <a:rPr lang="fr-FR" sz="1800" b="1" u="sng" dirty="0">
                <a:solidFill>
                  <a:schemeClr val="accent1">
                    <a:lumMod val="75000"/>
                  </a:schemeClr>
                </a:solidFill>
              </a:rPr>
              <a:t>Variables importantes :</a:t>
            </a:r>
          </a:p>
          <a:p>
            <a:r>
              <a:rPr lang="fr-FR" sz="1400" dirty="0">
                <a:solidFill>
                  <a:schemeClr val="tx1"/>
                </a:solidFill>
              </a:rPr>
              <a:t>❑ </a:t>
            </a:r>
            <a:r>
              <a:rPr lang="fr-FR" sz="1400" b="1" i="1" dirty="0" err="1">
                <a:solidFill>
                  <a:schemeClr val="tx1"/>
                </a:solidFill>
              </a:rPr>
              <a:t>product_name</a:t>
            </a:r>
            <a:r>
              <a:rPr lang="fr-FR" sz="1400" b="1" i="1" dirty="0">
                <a:solidFill>
                  <a:schemeClr val="tx1"/>
                </a:solidFill>
              </a:rPr>
              <a:t> </a:t>
            </a:r>
            <a:r>
              <a:rPr lang="fr-FR" sz="1400" dirty="0">
                <a:solidFill>
                  <a:schemeClr val="tx1"/>
                </a:solidFill>
              </a:rPr>
              <a:t>(nom du produit) </a:t>
            </a:r>
          </a:p>
          <a:p>
            <a:r>
              <a:rPr lang="fr-FR" sz="1400" dirty="0">
                <a:solidFill>
                  <a:schemeClr val="tx1"/>
                </a:solidFill>
              </a:rPr>
              <a:t>❑ </a:t>
            </a:r>
            <a:r>
              <a:rPr lang="fr-FR" sz="1400" b="1" i="1" dirty="0">
                <a:solidFill>
                  <a:schemeClr val="tx1"/>
                </a:solidFill>
              </a:rPr>
              <a:t>description</a:t>
            </a:r>
            <a:r>
              <a:rPr lang="fr-FR" sz="1400" dirty="0">
                <a:solidFill>
                  <a:schemeClr val="tx1"/>
                </a:solidFill>
              </a:rPr>
              <a:t> (description du produit)</a:t>
            </a:r>
          </a:p>
          <a:p>
            <a:r>
              <a:rPr lang="fr-FR" sz="1400" dirty="0">
                <a:solidFill>
                  <a:schemeClr val="tx1"/>
                </a:solidFill>
              </a:rPr>
              <a:t>❑ </a:t>
            </a:r>
            <a:r>
              <a:rPr lang="fr-FR" sz="1400" b="1" i="1" dirty="0" err="1">
                <a:solidFill>
                  <a:schemeClr val="tx1"/>
                </a:solidFill>
              </a:rPr>
              <a:t>product_category_tee</a:t>
            </a:r>
            <a:r>
              <a:rPr lang="fr-FR" sz="1400" b="1" i="1" dirty="0">
                <a:solidFill>
                  <a:schemeClr val="tx1"/>
                </a:solidFill>
              </a:rPr>
              <a:t> </a:t>
            </a:r>
            <a:r>
              <a:rPr lang="fr-FR" sz="1400" dirty="0">
                <a:solidFill>
                  <a:schemeClr val="tx1"/>
                </a:solidFill>
              </a:rPr>
              <a:t>(Arbre des catégories (7 niveaux, entre 7 et 349 catégories).</a:t>
            </a:r>
          </a:p>
          <a:p>
            <a:r>
              <a:rPr lang="fr-FR" sz="1400" dirty="0">
                <a:solidFill>
                  <a:schemeClr val="tx1"/>
                </a:solidFill>
              </a:rPr>
              <a:t>❑ </a:t>
            </a:r>
            <a:r>
              <a:rPr lang="fr-FR" sz="1400" b="1" i="1" dirty="0">
                <a:solidFill>
                  <a:schemeClr val="tx1"/>
                </a:solidFill>
              </a:rPr>
              <a:t>image</a:t>
            </a:r>
            <a:r>
              <a:rPr lang="fr-FR" sz="1400" dirty="0">
                <a:solidFill>
                  <a:schemeClr val="tx1"/>
                </a:solidFill>
              </a:rPr>
              <a:t> (images)</a:t>
            </a:r>
            <a:endParaRPr lang="fr-FR" dirty="0"/>
          </a:p>
          <a:p>
            <a:endParaRPr lang="fr-FR" dirty="0"/>
          </a:p>
        </p:txBody>
      </p:sp>
      <p:pic>
        <p:nvPicPr>
          <p:cNvPr id="5" name="Image 4">
            <a:extLst>
              <a:ext uri="{FF2B5EF4-FFF2-40B4-BE49-F238E27FC236}">
                <a16:creationId xmlns:a16="http://schemas.microsoft.com/office/drawing/2014/main" id="{2135E821-055A-A178-4301-BB0DD2EF636C}"/>
              </a:ext>
            </a:extLst>
          </p:cNvPr>
          <p:cNvPicPr>
            <a:picLocks noChangeAspect="1"/>
          </p:cNvPicPr>
          <p:nvPr/>
        </p:nvPicPr>
        <p:blipFill>
          <a:blip r:embed="rId3"/>
          <a:stretch>
            <a:fillRect/>
          </a:stretch>
        </p:blipFill>
        <p:spPr>
          <a:xfrm>
            <a:off x="1071694" y="989351"/>
            <a:ext cx="3962604" cy="3829988"/>
          </a:xfrm>
          <a:prstGeom prst="rect">
            <a:avLst/>
          </a:prstGeom>
        </p:spPr>
      </p:pic>
      <p:pic>
        <p:nvPicPr>
          <p:cNvPr id="7" name="Image 6">
            <a:extLst>
              <a:ext uri="{FF2B5EF4-FFF2-40B4-BE49-F238E27FC236}">
                <a16:creationId xmlns:a16="http://schemas.microsoft.com/office/drawing/2014/main" id="{4B140D0C-E4B9-3C50-9BC8-5273CE099A2F}"/>
              </a:ext>
            </a:extLst>
          </p:cNvPr>
          <p:cNvPicPr>
            <a:picLocks noChangeAspect="1"/>
          </p:cNvPicPr>
          <p:nvPr/>
        </p:nvPicPr>
        <p:blipFill>
          <a:blip r:embed="rId4"/>
          <a:stretch>
            <a:fillRect/>
          </a:stretch>
        </p:blipFill>
        <p:spPr>
          <a:xfrm>
            <a:off x="5523874" y="989351"/>
            <a:ext cx="6273385" cy="4519532"/>
          </a:xfrm>
          <a:prstGeom prst="rect">
            <a:avLst/>
          </a:prstGeom>
        </p:spPr>
      </p:pic>
      <p:sp>
        <p:nvSpPr>
          <p:cNvPr id="4" name="Espace réservé du numéro de diapositive 3">
            <a:extLst>
              <a:ext uri="{FF2B5EF4-FFF2-40B4-BE49-F238E27FC236}">
                <a16:creationId xmlns:a16="http://schemas.microsoft.com/office/drawing/2014/main" id="{122C0319-4621-27D2-4A05-C5096AD74750}"/>
              </a:ext>
            </a:extLst>
          </p:cNvPr>
          <p:cNvSpPr>
            <a:spLocks noGrp="1"/>
          </p:cNvSpPr>
          <p:nvPr>
            <p:ph type="sldNum" sz="quarter" idx="12"/>
          </p:nvPr>
        </p:nvSpPr>
        <p:spPr>
          <a:xfrm>
            <a:off x="8977860" y="6459737"/>
            <a:ext cx="2819399" cy="345796"/>
          </a:xfrm>
        </p:spPr>
        <p:txBody>
          <a:bodyPr/>
          <a:lstStyle/>
          <a:p>
            <a:r>
              <a:rPr lang="en-US" sz="2400" dirty="0"/>
              <a:t>10</a:t>
            </a:r>
          </a:p>
        </p:txBody>
      </p:sp>
    </p:spTree>
    <p:extLst>
      <p:ext uri="{BB962C8B-B14F-4D97-AF65-F5344CB8AC3E}">
        <p14:creationId xmlns:p14="http://schemas.microsoft.com/office/powerpoint/2010/main" val="2251665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040F02-5F15-EA7C-3A89-C0FDF886EA5B}"/>
              </a:ext>
            </a:extLst>
          </p:cNvPr>
          <p:cNvSpPr>
            <a:spLocks noGrp="1"/>
          </p:cNvSpPr>
          <p:nvPr>
            <p:ph type="title"/>
          </p:nvPr>
        </p:nvSpPr>
        <p:spPr>
          <a:xfrm>
            <a:off x="951875" y="142407"/>
            <a:ext cx="10957810" cy="495832"/>
          </a:xfrm>
        </p:spPr>
        <p:txBody>
          <a:bodyPr>
            <a:normAutofit/>
          </a:bodyPr>
          <a:lstStyle/>
          <a:p>
            <a:r>
              <a:rPr lang="fr-FR" sz="2800" b="1" dirty="0">
                <a:solidFill>
                  <a:schemeClr val="accent1">
                    <a:lumMod val="75000"/>
                  </a:schemeClr>
                </a:solidFill>
                <a:latin typeface="Yu Gothic" panose="020B0400000000000000" pitchFamily="34" charset="-128"/>
                <a:ea typeface="Yu Gothic" panose="020B0400000000000000" pitchFamily="34" charset="-128"/>
              </a:rPr>
              <a:t>METHODES DE Vectorisation du texte</a:t>
            </a:r>
          </a:p>
        </p:txBody>
      </p:sp>
      <p:sp>
        <p:nvSpPr>
          <p:cNvPr id="3" name="Espace réservé du contenu 2">
            <a:extLst>
              <a:ext uri="{FF2B5EF4-FFF2-40B4-BE49-F238E27FC236}">
                <a16:creationId xmlns:a16="http://schemas.microsoft.com/office/drawing/2014/main" id="{5EC3D481-2D30-3D28-782C-26BACD120E67}"/>
              </a:ext>
            </a:extLst>
          </p:cNvPr>
          <p:cNvSpPr>
            <a:spLocks noGrp="1"/>
          </p:cNvSpPr>
          <p:nvPr>
            <p:ph idx="1"/>
          </p:nvPr>
        </p:nvSpPr>
        <p:spPr>
          <a:xfrm>
            <a:off x="951875" y="564597"/>
            <a:ext cx="10957810" cy="6225948"/>
          </a:xfrm>
        </p:spPr>
        <p:txBody>
          <a:bodyPr>
            <a:normAutofit/>
          </a:bodyPr>
          <a:lstStyle/>
          <a:p>
            <a:r>
              <a:rPr lang="fr-FR" b="1" u="sng" dirty="0">
                <a:solidFill>
                  <a:schemeClr val="tx1"/>
                </a:solidFill>
                <a:latin typeface="Yu Gothic" panose="020B0400000000000000" pitchFamily="34" charset="-128"/>
                <a:ea typeface="Yu Gothic" panose="020B0400000000000000" pitchFamily="34" charset="-128"/>
              </a:rPr>
              <a:t>Les méthodes suivantes ont été testées </a:t>
            </a:r>
            <a:r>
              <a:rPr lang="fr-FR" sz="1400" b="1" dirty="0">
                <a:solidFill>
                  <a:schemeClr val="tx1"/>
                </a:solidFill>
                <a:latin typeface="Yu Gothic" panose="020B0400000000000000" pitchFamily="34" charset="-128"/>
                <a:ea typeface="Yu Gothic" panose="020B0400000000000000" pitchFamily="34" charset="-128"/>
              </a:rPr>
              <a:t>:</a:t>
            </a:r>
          </a:p>
          <a:p>
            <a:pPr>
              <a:lnSpc>
                <a:spcPct val="100000"/>
              </a:lnSpc>
            </a:pPr>
            <a:r>
              <a:rPr lang="fr-FR" sz="1000" b="1" dirty="0">
                <a:solidFill>
                  <a:schemeClr val="tx1"/>
                </a:solidFill>
                <a:latin typeface="Yu Gothic" panose="020B0400000000000000" pitchFamily="34" charset="-128"/>
                <a:ea typeface="Yu Gothic" panose="020B0400000000000000" pitchFamily="34" charset="-128"/>
              </a:rPr>
              <a:t>- Bag of </a:t>
            </a:r>
            <a:r>
              <a:rPr lang="fr-FR" sz="1000" b="1" dirty="0" err="1">
                <a:solidFill>
                  <a:schemeClr val="tx1"/>
                </a:solidFill>
                <a:latin typeface="Yu Gothic" panose="020B0400000000000000" pitchFamily="34" charset="-128"/>
                <a:ea typeface="Yu Gothic" panose="020B0400000000000000" pitchFamily="34" charset="-128"/>
              </a:rPr>
              <a:t>Words</a:t>
            </a:r>
            <a:r>
              <a:rPr lang="fr-FR" sz="1000" b="1" dirty="0">
                <a:solidFill>
                  <a:schemeClr val="tx1"/>
                </a:solidFill>
                <a:latin typeface="Yu Gothic" panose="020B0400000000000000" pitchFamily="34" charset="-128"/>
                <a:ea typeface="Yu Gothic" panose="020B0400000000000000" pitchFamily="34" charset="-128"/>
              </a:rPr>
              <a:t> (</a:t>
            </a:r>
            <a:r>
              <a:rPr lang="fr-FR" sz="1000" b="1" dirty="0" err="1">
                <a:solidFill>
                  <a:schemeClr val="tx1"/>
                </a:solidFill>
                <a:latin typeface="Yu Gothic" panose="020B0400000000000000" pitchFamily="34" charset="-128"/>
                <a:ea typeface="Yu Gothic" panose="020B0400000000000000" pitchFamily="34" charset="-128"/>
              </a:rPr>
              <a:t>BoW</a:t>
            </a:r>
            <a:r>
              <a:rPr lang="fr-FR" sz="1000" b="1" dirty="0">
                <a:solidFill>
                  <a:schemeClr val="tx1"/>
                </a:solidFill>
                <a:latin typeface="Yu Gothic" panose="020B0400000000000000" pitchFamily="34" charset="-128"/>
                <a:ea typeface="Yu Gothic" panose="020B0400000000000000" pitchFamily="34" charset="-128"/>
              </a:rPr>
              <a:t>)                                                                                   -  Word2Vec </a:t>
            </a:r>
          </a:p>
          <a:p>
            <a:pPr>
              <a:lnSpc>
                <a:spcPct val="100000"/>
              </a:lnSpc>
            </a:pPr>
            <a:r>
              <a:rPr lang="fr-FR" sz="1000" b="1" dirty="0">
                <a:solidFill>
                  <a:schemeClr val="tx1"/>
                </a:solidFill>
                <a:latin typeface="Yu Gothic" panose="020B0400000000000000" pitchFamily="34" charset="-128"/>
                <a:ea typeface="Yu Gothic" panose="020B0400000000000000" pitchFamily="34" charset="-128"/>
              </a:rPr>
              <a:t>- TF-IDF 					-   BERT                  </a:t>
            </a:r>
          </a:p>
          <a:p>
            <a:pPr marL="0" indent="0">
              <a:lnSpc>
                <a:spcPct val="100000"/>
              </a:lnSpc>
              <a:buNone/>
            </a:pPr>
            <a:r>
              <a:rPr lang="fr-FR" sz="1000" b="1" dirty="0">
                <a:solidFill>
                  <a:schemeClr val="tx1"/>
                </a:solidFill>
                <a:latin typeface="Yu Gothic" panose="020B0400000000000000" pitchFamily="34" charset="-128"/>
                <a:ea typeface="Yu Gothic" panose="020B0400000000000000" pitchFamily="34" charset="-128"/>
              </a:rPr>
              <a:t>					- Universal Sentence Encoder (USE)</a:t>
            </a:r>
          </a:p>
          <a:p>
            <a:pPr marL="0" indent="0">
              <a:lnSpc>
                <a:spcPct val="100000"/>
              </a:lnSpc>
              <a:buNone/>
            </a:pPr>
            <a:r>
              <a:rPr lang="fr-FR" sz="1000" b="1" dirty="0">
                <a:solidFill>
                  <a:schemeClr val="tx1"/>
                </a:solidFill>
                <a:latin typeface="Yu Gothic" panose="020B0400000000000000" pitchFamily="34" charset="-128"/>
                <a:ea typeface="Yu Gothic" panose="020B0400000000000000" pitchFamily="34" charset="-128"/>
              </a:rPr>
              <a:t>                                				- </a:t>
            </a:r>
            <a:r>
              <a:rPr lang="fr-FR" sz="1000" b="1" dirty="0" err="1">
                <a:solidFill>
                  <a:schemeClr val="tx1"/>
                </a:solidFill>
                <a:latin typeface="Yu Gothic" panose="020B0400000000000000" pitchFamily="34" charset="-128"/>
                <a:ea typeface="Yu Gothic" panose="020B0400000000000000" pitchFamily="34" charset="-128"/>
              </a:rPr>
              <a:t>DeBERTa</a:t>
            </a:r>
            <a:endParaRPr lang="fr-FR" sz="1000" b="1" dirty="0">
              <a:solidFill>
                <a:schemeClr val="tx1"/>
              </a:solidFill>
              <a:latin typeface="Yu Gothic" panose="020B0400000000000000" pitchFamily="34" charset="-128"/>
              <a:ea typeface="Yu Gothic" panose="020B0400000000000000" pitchFamily="34" charset="-128"/>
            </a:endParaRPr>
          </a:p>
          <a:p>
            <a:pPr marL="0" indent="0">
              <a:buNone/>
            </a:pPr>
            <a:r>
              <a:rPr lang="fr-FR" sz="1000" b="1" dirty="0">
                <a:solidFill>
                  <a:schemeClr val="tx1"/>
                </a:solidFill>
                <a:latin typeface="Yu Gothic" panose="020B0400000000000000" pitchFamily="34" charset="-128"/>
                <a:ea typeface="Yu Gothic" panose="020B0400000000000000" pitchFamily="34" charset="-128"/>
              </a:rPr>
              <a:t>	</a:t>
            </a:r>
            <a:r>
              <a:rPr lang="fr-FR" sz="1800" b="1" u="sng" dirty="0">
                <a:solidFill>
                  <a:srgbClr val="FF0000"/>
                </a:solidFill>
                <a:latin typeface="Yu Gothic" panose="020B0400000000000000" pitchFamily="34" charset="-128"/>
                <a:ea typeface="Yu Gothic" panose="020B0400000000000000" pitchFamily="34" charset="-128"/>
              </a:rPr>
              <a:t>Plan d’action</a:t>
            </a:r>
          </a:p>
          <a:p>
            <a:pPr marL="3657600" lvl="8" indent="0">
              <a:buNone/>
            </a:pPr>
            <a:endParaRPr lang="fr-FR" sz="2000" b="1" u="sng" dirty="0">
              <a:solidFill>
                <a:srgbClr val="FF0000"/>
              </a:solidFill>
              <a:latin typeface="Yu Gothic" panose="020B0400000000000000" pitchFamily="34" charset="-128"/>
              <a:ea typeface="Yu Gothic" panose="020B0400000000000000" pitchFamily="34" charset="-128"/>
            </a:endParaRPr>
          </a:p>
          <a:p>
            <a:pPr marL="3657600" lvl="8" indent="0">
              <a:buNone/>
            </a:pPr>
            <a:endParaRPr lang="fr-FR" sz="2000" b="1" u="sng" dirty="0">
              <a:solidFill>
                <a:srgbClr val="FF0000"/>
              </a:solidFill>
              <a:latin typeface="Yu Gothic" panose="020B0400000000000000" pitchFamily="34" charset="-128"/>
              <a:ea typeface="Yu Gothic" panose="020B0400000000000000" pitchFamily="34" charset="-128"/>
            </a:endParaRPr>
          </a:p>
          <a:p>
            <a:pPr marL="3657600" lvl="8" indent="0">
              <a:buNone/>
            </a:pPr>
            <a:endParaRPr lang="fr-FR" sz="2000" b="1" u="sng" dirty="0">
              <a:solidFill>
                <a:srgbClr val="FF0000"/>
              </a:solidFill>
              <a:latin typeface="Yu Gothic" panose="020B0400000000000000" pitchFamily="34" charset="-128"/>
              <a:ea typeface="Yu Gothic" panose="020B0400000000000000" pitchFamily="34" charset="-128"/>
            </a:endParaRPr>
          </a:p>
          <a:p>
            <a:pPr marL="3657600" lvl="8" indent="0">
              <a:buNone/>
            </a:pPr>
            <a:endParaRPr lang="fr-FR" sz="2000" b="1" u="sng" dirty="0">
              <a:solidFill>
                <a:srgbClr val="FF0000"/>
              </a:solidFill>
              <a:latin typeface="Yu Gothic" panose="020B0400000000000000" pitchFamily="34" charset="-128"/>
              <a:ea typeface="Yu Gothic" panose="020B0400000000000000" pitchFamily="34" charset="-128"/>
            </a:endParaRPr>
          </a:p>
          <a:p>
            <a:pPr marL="3657600" lvl="8" indent="0">
              <a:buNone/>
            </a:pPr>
            <a:r>
              <a:rPr lang="fr-FR" sz="2000" dirty="0">
                <a:solidFill>
                  <a:schemeClr val="tx1"/>
                </a:solidFill>
                <a:latin typeface="Yu Gothic" panose="020B0400000000000000" pitchFamily="34" charset="-128"/>
                <a:ea typeface="Yu Gothic" panose="020B0400000000000000" pitchFamily="34" charset="-128"/>
              </a:rPr>
              <a:t>                       </a:t>
            </a:r>
          </a:p>
          <a:p>
            <a:pPr marL="3657600" lvl="8" indent="0">
              <a:buNone/>
            </a:pPr>
            <a:r>
              <a:rPr lang="fr-FR" dirty="0">
                <a:solidFill>
                  <a:schemeClr val="tx1"/>
                </a:solidFill>
                <a:latin typeface="Yu Gothic" panose="020B0400000000000000" pitchFamily="34" charset="-128"/>
                <a:ea typeface="Yu Gothic" panose="020B0400000000000000" pitchFamily="34" charset="-128"/>
              </a:rPr>
              <a:t>                        </a:t>
            </a:r>
          </a:p>
          <a:p>
            <a:pPr marL="3657600" lvl="8" indent="0">
              <a:buNone/>
            </a:pPr>
            <a:r>
              <a:rPr lang="fr-FR" dirty="0">
                <a:solidFill>
                  <a:schemeClr val="tx1"/>
                </a:solidFill>
                <a:latin typeface="Yu Gothic" panose="020B0400000000000000" pitchFamily="34" charset="-128"/>
                <a:ea typeface="Yu Gothic" panose="020B0400000000000000" pitchFamily="34" charset="-128"/>
              </a:rPr>
              <a:t>		</a:t>
            </a:r>
          </a:p>
          <a:p>
            <a:pPr marL="3657600" lvl="8" indent="0">
              <a:buNone/>
            </a:pPr>
            <a:r>
              <a:rPr lang="fr-FR" dirty="0">
                <a:solidFill>
                  <a:schemeClr val="tx1"/>
                </a:solidFill>
                <a:latin typeface="Yu Gothic" panose="020B0400000000000000" pitchFamily="34" charset="-128"/>
                <a:ea typeface="Yu Gothic" panose="020B0400000000000000" pitchFamily="34" charset="-128"/>
              </a:rPr>
              <a:t>		</a:t>
            </a:r>
            <a:endParaRPr lang="fr-FR" sz="1200" dirty="0">
              <a:solidFill>
                <a:schemeClr val="tx1"/>
              </a:solidFill>
              <a:latin typeface="Yu Gothic" panose="020B0400000000000000" pitchFamily="34" charset="-128"/>
              <a:ea typeface="Yu Gothic" panose="020B0400000000000000" pitchFamily="34" charset="-128"/>
            </a:endParaRPr>
          </a:p>
        </p:txBody>
      </p:sp>
      <p:sp>
        <p:nvSpPr>
          <p:cNvPr id="4" name="Rectangle 3">
            <a:extLst>
              <a:ext uri="{FF2B5EF4-FFF2-40B4-BE49-F238E27FC236}">
                <a16:creationId xmlns:a16="http://schemas.microsoft.com/office/drawing/2014/main" id="{739B44D0-194C-1D02-0E20-B02BE6D79D84}"/>
              </a:ext>
            </a:extLst>
          </p:cNvPr>
          <p:cNvSpPr/>
          <p:nvPr/>
        </p:nvSpPr>
        <p:spPr>
          <a:xfrm>
            <a:off x="2080429" y="2369311"/>
            <a:ext cx="1476530" cy="1326629"/>
          </a:xfrm>
          <a:prstGeom prst="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Prétraitement</a:t>
            </a:r>
          </a:p>
        </p:txBody>
      </p:sp>
      <p:sp>
        <p:nvSpPr>
          <p:cNvPr id="5" name="Rectangle 4">
            <a:extLst>
              <a:ext uri="{FF2B5EF4-FFF2-40B4-BE49-F238E27FC236}">
                <a16:creationId xmlns:a16="http://schemas.microsoft.com/office/drawing/2014/main" id="{9077662A-AE57-CAF7-6EC2-CC93FE0D1A52}"/>
              </a:ext>
            </a:extLst>
          </p:cNvPr>
          <p:cNvSpPr/>
          <p:nvPr/>
        </p:nvSpPr>
        <p:spPr>
          <a:xfrm>
            <a:off x="3573976" y="2369310"/>
            <a:ext cx="2214310" cy="1326629"/>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Extraction et description des</a:t>
            </a:r>
          </a:p>
          <a:p>
            <a:pPr algn="ctr"/>
            <a:r>
              <a:rPr lang="fr-FR" sz="1200" b="1" dirty="0">
                <a:solidFill>
                  <a:schemeClr val="tx1"/>
                </a:solidFill>
              </a:rPr>
              <a:t>caractéristiques pour la</a:t>
            </a:r>
          </a:p>
          <a:p>
            <a:pPr algn="ctr"/>
            <a:r>
              <a:rPr lang="fr-FR" sz="1200" b="1" dirty="0">
                <a:solidFill>
                  <a:schemeClr val="tx1"/>
                </a:solidFill>
              </a:rPr>
              <a:t>construction d’un vecteur</a:t>
            </a:r>
          </a:p>
          <a:p>
            <a:pPr algn="ctr"/>
            <a:r>
              <a:rPr lang="fr-FR" sz="1200" b="1" dirty="0">
                <a:solidFill>
                  <a:schemeClr val="tx1"/>
                </a:solidFill>
              </a:rPr>
              <a:t>numérique</a:t>
            </a:r>
          </a:p>
        </p:txBody>
      </p:sp>
      <p:sp>
        <p:nvSpPr>
          <p:cNvPr id="6" name="Rectangle 5">
            <a:extLst>
              <a:ext uri="{FF2B5EF4-FFF2-40B4-BE49-F238E27FC236}">
                <a16:creationId xmlns:a16="http://schemas.microsoft.com/office/drawing/2014/main" id="{930FA0CD-B187-063E-41C3-900C74FD3022}"/>
              </a:ext>
            </a:extLst>
          </p:cNvPr>
          <p:cNvSpPr/>
          <p:nvPr/>
        </p:nvSpPr>
        <p:spPr>
          <a:xfrm>
            <a:off x="5822367" y="2369311"/>
            <a:ext cx="1929987" cy="1326628"/>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Réduction de</a:t>
            </a:r>
          </a:p>
          <a:p>
            <a:pPr algn="ctr"/>
            <a:r>
              <a:rPr lang="fr-FR" sz="1400" b="1" dirty="0">
                <a:solidFill>
                  <a:schemeClr val="tx1"/>
                </a:solidFill>
              </a:rPr>
              <a:t>dimension</a:t>
            </a:r>
          </a:p>
        </p:txBody>
      </p:sp>
      <p:sp>
        <p:nvSpPr>
          <p:cNvPr id="7" name="Rectangle 6">
            <a:extLst>
              <a:ext uri="{FF2B5EF4-FFF2-40B4-BE49-F238E27FC236}">
                <a16:creationId xmlns:a16="http://schemas.microsoft.com/office/drawing/2014/main" id="{49845151-4EB5-ECE3-C313-43996B75FC12}"/>
              </a:ext>
            </a:extLst>
          </p:cNvPr>
          <p:cNvSpPr/>
          <p:nvPr/>
        </p:nvSpPr>
        <p:spPr>
          <a:xfrm>
            <a:off x="7763056" y="2369310"/>
            <a:ext cx="1424062" cy="1326628"/>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Clustering</a:t>
            </a:r>
          </a:p>
        </p:txBody>
      </p:sp>
      <p:sp>
        <p:nvSpPr>
          <p:cNvPr id="8" name="Rectangle 7">
            <a:extLst>
              <a:ext uri="{FF2B5EF4-FFF2-40B4-BE49-F238E27FC236}">
                <a16:creationId xmlns:a16="http://schemas.microsoft.com/office/drawing/2014/main" id="{B1619EF8-AF1F-5CAD-33BE-331E548AFCA5}"/>
              </a:ext>
            </a:extLst>
          </p:cNvPr>
          <p:cNvSpPr/>
          <p:nvPr/>
        </p:nvSpPr>
        <p:spPr>
          <a:xfrm>
            <a:off x="899140" y="3762530"/>
            <a:ext cx="1163090" cy="150906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latin typeface="Yu Gothic" panose="020B0400000000000000" pitchFamily="34" charset="-128"/>
                <a:ea typeface="Yu Gothic" panose="020B0400000000000000" pitchFamily="34" charset="-128"/>
              </a:rPr>
              <a:t>Données Textuelles </a:t>
            </a:r>
          </a:p>
        </p:txBody>
      </p:sp>
      <p:sp>
        <p:nvSpPr>
          <p:cNvPr id="9" name="Rectangle 8">
            <a:extLst>
              <a:ext uri="{FF2B5EF4-FFF2-40B4-BE49-F238E27FC236}">
                <a16:creationId xmlns:a16="http://schemas.microsoft.com/office/drawing/2014/main" id="{36D67E40-0F75-98CE-8092-5511C77D8326}"/>
              </a:ext>
            </a:extLst>
          </p:cNvPr>
          <p:cNvSpPr/>
          <p:nvPr/>
        </p:nvSpPr>
        <p:spPr>
          <a:xfrm>
            <a:off x="9229181" y="2369310"/>
            <a:ext cx="1229194" cy="132662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Visualisation</a:t>
            </a:r>
          </a:p>
        </p:txBody>
      </p:sp>
      <p:sp>
        <p:nvSpPr>
          <p:cNvPr id="10" name="Rectangle 9">
            <a:extLst>
              <a:ext uri="{FF2B5EF4-FFF2-40B4-BE49-F238E27FC236}">
                <a16:creationId xmlns:a16="http://schemas.microsoft.com/office/drawing/2014/main" id="{45814A11-EB04-6741-A1EB-01E399016975}"/>
              </a:ext>
            </a:extLst>
          </p:cNvPr>
          <p:cNvSpPr/>
          <p:nvPr/>
        </p:nvSpPr>
        <p:spPr>
          <a:xfrm>
            <a:off x="10490165" y="2369310"/>
            <a:ext cx="1304144" cy="1326628"/>
          </a:xfrm>
          <a:prstGeom prst="rect">
            <a:avLst/>
          </a:prstGeom>
          <a:solidFill>
            <a:srgbClr val="919A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Evaluation</a:t>
            </a:r>
          </a:p>
        </p:txBody>
      </p:sp>
      <p:sp>
        <p:nvSpPr>
          <p:cNvPr id="11" name="Rectangle 10">
            <a:extLst>
              <a:ext uri="{FF2B5EF4-FFF2-40B4-BE49-F238E27FC236}">
                <a16:creationId xmlns:a16="http://schemas.microsoft.com/office/drawing/2014/main" id="{0B581F28-A3C0-18D6-4E28-2558CF16549C}"/>
              </a:ext>
            </a:extLst>
          </p:cNvPr>
          <p:cNvSpPr/>
          <p:nvPr/>
        </p:nvSpPr>
        <p:spPr>
          <a:xfrm>
            <a:off x="2098485" y="3762528"/>
            <a:ext cx="1454044" cy="1509067"/>
          </a:xfrm>
          <a:prstGeom prst="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dirty="0">
                <a:solidFill>
                  <a:schemeClr val="tx1"/>
                </a:solidFill>
                <a:latin typeface="Yu Gothic" panose="020B0400000000000000" pitchFamily="34" charset="-128"/>
                <a:ea typeface="Yu Gothic" panose="020B0400000000000000" pitchFamily="34" charset="-128"/>
              </a:rPr>
              <a:t>Extraction des</a:t>
            </a:r>
          </a:p>
          <a:p>
            <a:r>
              <a:rPr lang="fr-FR" sz="1400" b="1" dirty="0" err="1">
                <a:solidFill>
                  <a:schemeClr val="tx1"/>
                </a:solidFill>
                <a:latin typeface="Yu Gothic" panose="020B0400000000000000" pitchFamily="34" charset="-128"/>
                <a:ea typeface="Yu Gothic" panose="020B0400000000000000" pitchFamily="34" charset="-128"/>
              </a:rPr>
              <a:t>tokens</a:t>
            </a:r>
            <a:r>
              <a:rPr lang="fr-FR" sz="1400" b="1" dirty="0">
                <a:solidFill>
                  <a:schemeClr val="tx1"/>
                </a:solidFill>
                <a:latin typeface="Yu Gothic" panose="020B0400000000000000" pitchFamily="34" charset="-128"/>
                <a:ea typeface="Yu Gothic" panose="020B0400000000000000" pitchFamily="34" charset="-128"/>
              </a:rPr>
              <a:t>, nettoyage et</a:t>
            </a:r>
          </a:p>
          <a:p>
            <a:r>
              <a:rPr lang="fr-FR" sz="1400" b="1" dirty="0">
                <a:solidFill>
                  <a:schemeClr val="tx1"/>
                </a:solidFill>
                <a:latin typeface="Yu Gothic" panose="020B0400000000000000" pitchFamily="34" charset="-128"/>
                <a:ea typeface="Yu Gothic" panose="020B0400000000000000" pitchFamily="34" charset="-128"/>
              </a:rPr>
              <a:t>création d'un</a:t>
            </a:r>
          </a:p>
          <a:p>
            <a:r>
              <a:rPr lang="fr-FR" sz="1400" b="1" dirty="0">
                <a:solidFill>
                  <a:schemeClr val="tx1"/>
                </a:solidFill>
                <a:latin typeface="Yu Gothic" panose="020B0400000000000000" pitchFamily="34" charset="-128"/>
                <a:ea typeface="Yu Gothic" panose="020B0400000000000000" pitchFamily="34" charset="-128"/>
              </a:rPr>
              <a:t>vocabulaire</a:t>
            </a:r>
          </a:p>
        </p:txBody>
      </p:sp>
      <p:sp>
        <p:nvSpPr>
          <p:cNvPr id="12" name="Rectangle 11">
            <a:extLst>
              <a:ext uri="{FF2B5EF4-FFF2-40B4-BE49-F238E27FC236}">
                <a16:creationId xmlns:a16="http://schemas.microsoft.com/office/drawing/2014/main" id="{4E5ED898-C697-379B-8B78-FD84F71EC903}"/>
              </a:ext>
            </a:extLst>
          </p:cNvPr>
          <p:cNvSpPr/>
          <p:nvPr/>
        </p:nvSpPr>
        <p:spPr>
          <a:xfrm>
            <a:off x="3573975" y="3762525"/>
            <a:ext cx="2214311" cy="1509067"/>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Yu Gothic" panose="020B0400000000000000" pitchFamily="34" charset="-128"/>
                <a:ea typeface="Yu Gothic" panose="020B0400000000000000" pitchFamily="34" charset="-128"/>
              </a:rPr>
              <a:t>❑ Bags of Words : </a:t>
            </a:r>
            <a:r>
              <a:rPr lang="en-US" sz="1400" dirty="0" err="1">
                <a:solidFill>
                  <a:schemeClr val="tx1"/>
                </a:solidFill>
                <a:latin typeface="Yu Gothic" panose="020B0400000000000000" pitchFamily="34" charset="-128"/>
                <a:ea typeface="Yu Gothic" panose="020B0400000000000000" pitchFamily="34" charset="-128"/>
              </a:rPr>
              <a:t>Countvectorizer</a:t>
            </a:r>
            <a:r>
              <a:rPr lang="en-US" sz="1400" dirty="0">
                <a:solidFill>
                  <a:schemeClr val="tx1"/>
                </a:solidFill>
                <a:latin typeface="Yu Gothic" panose="020B0400000000000000" pitchFamily="34" charset="-128"/>
                <a:ea typeface="Yu Gothic" panose="020B0400000000000000" pitchFamily="34" charset="-128"/>
              </a:rPr>
              <a:t>, TF-IDF</a:t>
            </a:r>
          </a:p>
          <a:p>
            <a:endParaRPr lang="en-US" sz="1400" b="1" dirty="0">
              <a:solidFill>
                <a:schemeClr val="tx1"/>
              </a:solidFill>
              <a:latin typeface="Yu Gothic" panose="020B0400000000000000" pitchFamily="34" charset="-128"/>
              <a:ea typeface="Yu Gothic" panose="020B0400000000000000" pitchFamily="34" charset="-128"/>
            </a:endParaRPr>
          </a:p>
          <a:p>
            <a:r>
              <a:rPr lang="en-US" sz="1400" b="1" dirty="0">
                <a:solidFill>
                  <a:schemeClr val="tx1"/>
                </a:solidFill>
                <a:latin typeface="Yu Gothic" panose="020B0400000000000000" pitchFamily="34" charset="-128"/>
                <a:ea typeface="Yu Gothic" panose="020B0400000000000000" pitchFamily="34" charset="-128"/>
              </a:rPr>
              <a:t>❑ Words Embedding (representation </a:t>
            </a:r>
            <a:r>
              <a:rPr lang="en-US" sz="1400" b="1" dirty="0" err="1">
                <a:solidFill>
                  <a:schemeClr val="tx1"/>
                </a:solidFill>
                <a:latin typeface="Yu Gothic" panose="020B0400000000000000" pitchFamily="34" charset="-128"/>
                <a:ea typeface="Yu Gothic" panose="020B0400000000000000" pitchFamily="34" charset="-128"/>
              </a:rPr>
              <a:t>vectorielle</a:t>
            </a:r>
            <a:r>
              <a:rPr lang="en-US" sz="1400" b="1" dirty="0">
                <a:solidFill>
                  <a:schemeClr val="tx1"/>
                </a:solidFill>
                <a:latin typeface="Yu Gothic" panose="020B0400000000000000" pitchFamily="34" charset="-128"/>
                <a:ea typeface="Yu Gothic" panose="020B0400000000000000" pitchFamily="34" charset="-128"/>
              </a:rPr>
              <a:t> des mots) :</a:t>
            </a:r>
          </a:p>
          <a:p>
            <a:r>
              <a:rPr lang="en-US" sz="1400" dirty="0">
                <a:solidFill>
                  <a:schemeClr val="tx1"/>
                </a:solidFill>
                <a:latin typeface="Yu Gothic" panose="020B0400000000000000" pitchFamily="34" charset="-128"/>
                <a:ea typeface="Yu Gothic" panose="020B0400000000000000" pitchFamily="34" charset="-128"/>
              </a:rPr>
              <a:t>Word2Vec, BERT, USE</a:t>
            </a:r>
            <a:endParaRPr lang="fr-FR" sz="1400" dirty="0">
              <a:solidFill>
                <a:schemeClr val="tx1"/>
              </a:solidFill>
              <a:latin typeface="Yu Gothic" panose="020B0400000000000000" pitchFamily="34" charset="-128"/>
              <a:ea typeface="Yu Gothic" panose="020B0400000000000000" pitchFamily="34" charset="-128"/>
            </a:endParaRPr>
          </a:p>
        </p:txBody>
      </p:sp>
      <p:pic>
        <p:nvPicPr>
          <p:cNvPr id="15" name="Image 14">
            <a:extLst>
              <a:ext uri="{FF2B5EF4-FFF2-40B4-BE49-F238E27FC236}">
                <a16:creationId xmlns:a16="http://schemas.microsoft.com/office/drawing/2014/main" id="{75291F76-280F-E243-7ECD-2BD18E3F9E71}"/>
              </a:ext>
            </a:extLst>
          </p:cNvPr>
          <p:cNvPicPr>
            <a:picLocks noChangeAspect="1"/>
          </p:cNvPicPr>
          <p:nvPr/>
        </p:nvPicPr>
        <p:blipFill>
          <a:blip r:embed="rId3"/>
          <a:stretch>
            <a:fillRect/>
          </a:stretch>
        </p:blipFill>
        <p:spPr>
          <a:xfrm>
            <a:off x="6787360" y="3783384"/>
            <a:ext cx="286537" cy="323116"/>
          </a:xfrm>
          <a:prstGeom prst="rect">
            <a:avLst/>
          </a:prstGeom>
        </p:spPr>
      </p:pic>
      <p:pic>
        <p:nvPicPr>
          <p:cNvPr id="16" name="Image 15">
            <a:extLst>
              <a:ext uri="{FF2B5EF4-FFF2-40B4-BE49-F238E27FC236}">
                <a16:creationId xmlns:a16="http://schemas.microsoft.com/office/drawing/2014/main" id="{59DA3E66-1622-BA73-8AEC-68CC2B45D6EA}"/>
              </a:ext>
            </a:extLst>
          </p:cNvPr>
          <p:cNvPicPr>
            <a:picLocks noChangeAspect="1"/>
          </p:cNvPicPr>
          <p:nvPr/>
        </p:nvPicPr>
        <p:blipFill>
          <a:blip r:embed="rId3"/>
          <a:stretch>
            <a:fillRect/>
          </a:stretch>
        </p:blipFill>
        <p:spPr>
          <a:xfrm>
            <a:off x="8298914" y="3861605"/>
            <a:ext cx="286537" cy="323116"/>
          </a:xfrm>
          <a:prstGeom prst="rect">
            <a:avLst/>
          </a:prstGeom>
        </p:spPr>
      </p:pic>
      <p:pic>
        <p:nvPicPr>
          <p:cNvPr id="17" name="Image 16">
            <a:extLst>
              <a:ext uri="{FF2B5EF4-FFF2-40B4-BE49-F238E27FC236}">
                <a16:creationId xmlns:a16="http://schemas.microsoft.com/office/drawing/2014/main" id="{54E355B8-609B-BC76-E6E7-DB0118905721}"/>
              </a:ext>
            </a:extLst>
          </p:cNvPr>
          <p:cNvPicPr>
            <a:picLocks noChangeAspect="1"/>
          </p:cNvPicPr>
          <p:nvPr/>
        </p:nvPicPr>
        <p:blipFill>
          <a:blip r:embed="rId3"/>
          <a:stretch>
            <a:fillRect/>
          </a:stretch>
        </p:blipFill>
        <p:spPr>
          <a:xfrm>
            <a:off x="9557241" y="3861605"/>
            <a:ext cx="286537" cy="323116"/>
          </a:xfrm>
          <a:prstGeom prst="rect">
            <a:avLst/>
          </a:prstGeom>
        </p:spPr>
      </p:pic>
      <p:pic>
        <p:nvPicPr>
          <p:cNvPr id="18" name="Image 17">
            <a:extLst>
              <a:ext uri="{FF2B5EF4-FFF2-40B4-BE49-F238E27FC236}">
                <a16:creationId xmlns:a16="http://schemas.microsoft.com/office/drawing/2014/main" id="{6AA8D07F-AC74-156E-9506-546D68F0B17F}"/>
              </a:ext>
            </a:extLst>
          </p:cNvPr>
          <p:cNvPicPr>
            <a:picLocks noChangeAspect="1"/>
          </p:cNvPicPr>
          <p:nvPr/>
        </p:nvPicPr>
        <p:blipFill>
          <a:blip r:embed="rId3"/>
          <a:stretch>
            <a:fillRect/>
          </a:stretch>
        </p:blipFill>
        <p:spPr>
          <a:xfrm>
            <a:off x="10899303" y="3861605"/>
            <a:ext cx="286537" cy="323116"/>
          </a:xfrm>
          <a:prstGeom prst="rect">
            <a:avLst/>
          </a:prstGeom>
        </p:spPr>
      </p:pic>
      <p:sp>
        <p:nvSpPr>
          <p:cNvPr id="25" name="Hexagone 24">
            <a:extLst>
              <a:ext uri="{FF2B5EF4-FFF2-40B4-BE49-F238E27FC236}">
                <a16:creationId xmlns:a16="http://schemas.microsoft.com/office/drawing/2014/main" id="{53A0FDBF-24D7-32F1-FF5E-84BBAD5E5490}"/>
              </a:ext>
            </a:extLst>
          </p:cNvPr>
          <p:cNvSpPr/>
          <p:nvPr/>
        </p:nvSpPr>
        <p:spPr>
          <a:xfrm>
            <a:off x="6367015" y="4637351"/>
            <a:ext cx="1501512" cy="1026827"/>
          </a:xfrm>
          <a:prstGeom prst="hexagon">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TruncatedSVD</a:t>
            </a:r>
            <a:endParaRPr lang="fr-FR" sz="1200" dirty="0"/>
          </a:p>
          <a:p>
            <a:pPr algn="ctr"/>
            <a:r>
              <a:rPr lang="fr-FR" sz="1200" dirty="0"/>
              <a:t>TSNE</a:t>
            </a:r>
          </a:p>
          <a:p>
            <a:pPr algn="ctr"/>
            <a:r>
              <a:rPr lang="fr-FR" sz="1200" dirty="0"/>
              <a:t>ACP</a:t>
            </a:r>
          </a:p>
        </p:txBody>
      </p:sp>
      <p:sp>
        <p:nvSpPr>
          <p:cNvPr id="27" name="Hexagone 26">
            <a:extLst>
              <a:ext uri="{FF2B5EF4-FFF2-40B4-BE49-F238E27FC236}">
                <a16:creationId xmlns:a16="http://schemas.microsoft.com/office/drawing/2014/main" id="{F5EFD7EE-B362-E647-4502-4B167682B6CB}"/>
              </a:ext>
            </a:extLst>
          </p:cNvPr>
          <p:cNvSpPr/>
          <p:nvPr/>
        </p:nvSpPr>
        <p:spPr>
          <a:xfrm>
            <a:off x="7913379" y="4627273"/>
            <a:ext cx="1191718" cy="1026827"/>
          </a:xfrm>
          <a:prstGeom prst="hexagon">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err="1"/>
              <a:t>Kmeans</a:t>
            </a:r>
            <a:r>
              <a:rPr lang="fr-FR" sz="1200" dirty="0"/>
              <a:t>  </a:t>
            </a:r>
          </a:p>
        </p:txBody>
      </p:sp>
      <p:sp>
        <p:nvSpPr>
          <p:cNvPr id="28" name="Hexagone 27">
            <a:extLst>
              <a:ext uri="{FF2B5EF4-FFF2-40B4-BE49-F238E27FC236}">
                <a16:creationId xmlns:a16="http://schemas.microsoft.com/office/drawing/2014/main" id="{E18D284D-E6D4-6320-B816-05AE1CCA2BFD}"/>
              </a:ext>
            </a:extLst>
          </p:cNvPr>
          <p:cNvSpPr/>
          <p:nvPr/>
        </p:nvSpPr>
        <p:spPr>
          <a:xfrm>
            <a:off x="9149949" y="4616545"/>
            <a:ext cx="1277912" cy="1026827"/>
          </a:xfrm>
          <a:prstGeom prst="hexagon">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TSNE</a:t>
            </a:r>
          </a:p>
        </p:txBody>
      </p:sp>
      <p:sp>
        <p:nvSpPr>
          <p:cNvPr id="29" name="Hexagone 28">
            <a:extLst>
              <a:ext uri="{FF2B5EF4-FFF2-40B4-BE49-F238E27FC236}">
                <a16:creationId xmlns:a16="http://schemas.microsoft.com/office/drawing/2014/main" id="{AA42FB1E-51A1-9102-76D4-5B3484E05D97}"/>
              </a:ext>
            </a:extLst>
          </p:cNvPr>
          <p:cNvSpPr/>
          <p:nvPr/>
        </p:nvSpPr>
        <p:spPr>
          <a:xfrm>
            <a:off x="10440919" y="4616544"/>
            <a:ext cx="1521501" cy="1026827"/>
          </a:xfrm>
          <a:prstGeom prst="hexagon">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Calcul de</a:t>
            </a:r>
          </a:p>
          <a:p>
            <a:pPr algn="ctr"/>
            <a:r>
              <a:rPr lang="fr-FR" sz="1200" dirty="0"/>
              <a:t>l’Indice de</a:t>
            </a:r>
          </a:p>
          <a:p>
            <a:pPr algn="ctr"/>
            <a:r>
              <a:rPr lang="fr-FR" sz="1200" dirty="0"/>
              <a:t>Rand Ajusté</a:t>
            </a:r>
          </a:p>
          <a:p>
            <a:pPr algn="ctr"/>
            <a:r>
              <a:rPr lang="fr-FR" sz="1200" dirty="0"/>
              <a:t>(ARI)</a:t>
            </a:r>
          </a:p>
        </p:txBody>
      </p:sp>
      <p:pic>
        <p:nvPicPr>
          <p:cNvPr id="31" name="Image 30">
            <a:extLst>
              <a:ext uri="{FF2B5EF4-FFF2-40B4-BE49-F238E27FC236}">
                <a16:creationId xmlns:a16="http://schemas.microsoft.com/office/drawing/2014/main" id="{8421A7A1-5CB7-BDC4-EAEF-B8596355CB10}"/>
              </a:ext>
            </a:extLst>
          </p:cNvPr>
          <p:cNvPicPr>
            <a:picLocks noChangeAspect="1"/>
          </p:cNvPicPr>
          <p:nvPr/>
        </p:nvPicPr>
        <p:blipFill>
          <a:blip r:embed="rId3"/>
          <a:stretch>
            <a:fillRect/>
          </a:stretch>
        </p:blipFill>
        <p:spPr>
          <a:xfrm rot="16200000">
            <a:off x="5858507" y="5057982"/>
            <a:ext cx="378855" cy="427219"/>
          </a:xfrm>
          <a:prstGeom prst="rect">
            <a:avLst/>
          </a:prstGeom>
        </p:spPr>
      </p:pic>
      <p:sp>
        <p:nvSpPr>
          <p:cNvPr id="19" name="Rectangle 18">
            <a:extLst>
              <a:ext uri="{FF2B5EF4-FFF2-40B4-BE49-F238E27FC236}">
                <a16:creationId xmlns:a16="http://schemas.microsoft.com/office/drawing/2014/main" id="{E33B5BAF-F8E4-EE5F-6DA9-D43002A4D239}"/>
              </a:ext>
            </a:extLst>
          </p:cNvPr>
          <p:cNvSpPr/>
          <p:nvPr/>
        </p:nvSpPr>
        <p:spPr>
          <a:xfrm>
            <a:off x="899140" y="5334441"/>
            <a:ext cx="1163090" cy="1510996"/>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latin typeface="Yu Gothic" panose="020B0400000000000000" pitchFamily="34" charset="-128"/>
                <a:ea typeface="Yu Gothic" panose="020B0400000000000000" pitchFamily="34" charset="-128"/>
              </a:rPr>
              <a:t>Données</a:t>
            </a:r>
          </a:p>
          <a:p>
            <a:pPr algn="ctr"/>
            <a:r>
              <a:rPr lang="fr-FR" sz="1400" b="1" dirty="0">
                <a:solidFill>
                  <a:schemeClr val="tx1"/>
                </a:solidFill>
                <a:latin typeface="Yu Gothic" panose="020B0400000000000000" pitchFamily="34" charset="-128"/>
                <a:ea typeface="Yu Gothic" panose="020B0400000000000000" pitchFamily="34" charset="-128"/>
              </a:rPr>
              <a:t>textuelles</a:t>
            </a:r>
          </a:p>
          <a:p>
            <a:pPr algn="ctr"/>
            <a:r>
              <a:rPr lang="fr-FR" sz="1400" b="1" dirty="0">
                <a:solidFill>
                  <a:schemeClr val="tx1"/>
                </a:solidFill>
                <a:latin typeface="Yu Gothic" panose="020B0400000000000000" pitchFamily="34" charset="-128"/>
                <a:ea typeface="Yu Gothic" panose="020B0400000000000000" pitchFamily="34" charset="-128"/>
              </a:rPr>
              <a:t>(</a:t>
            </a:r>
            <a:r>
              <a:rPr lang="fr-FR" sz="1400" b="1" dirty="0" err="1">
                <a:solidFill>
                  <a:schemeClr val="tx1"/>
                </a:solidFill>
                <a:latin typeface="Yu Gothic" panose="020B0400000000000000" pitchFamily="34" charset="-128"/>
                <a:ea typeface="Yu Gothic" panose="020B0400000000000000" pitchFamily="34" charset="-128"/>
              </a:rPr>
              <a:t>DeBERTa</a:t>
            </a:r>
            <a:r>
              <a:rPr lang="fr-FR" sz="1400" b="1" dirty="0">
                <a:solidFill>
                  <a:schemeClr val="tx1"/>
                </a:solidFill>
                <a:latin typeface="Yu Gothic" panose="020B0400000000000000" pitchFamily="34" charset="-128"/>
                <a:ea typeface="Yu Gothic" panose="020B0400000000000000" pitchFamily="34" charset="-128"/>
              </a:rPr>
              <a:t>)</a:t>
            </a:r>
          </a:p>
        </p:txBody>
      </p:sp>
      <p:cxnSp>
        <p:nvCxnSpPr>
          <p:cNvPr id="21" name="Connecteur droit 20">
            <a:extLst>
              <a:ext uri="{FF2B5EF4-FFF2-40B4-BE49-F238E27FC236}">
                <a16:creationId xmlns:a16="http://schemas.microsoft.com/office/drawing/2014/main" id="{E2106E48-7BA4-6306-A221-CEED5502B1FF}"/>
              </a:ext>
            </a:extLst>
          </p:cNvPr>
          <p:cNvCxnSpPr/>
          <p:nvPr/>
        </p:nvCxnSpPr>
        <p:spPr>
          <a:xfrm>
            <a:off x="5431168" y="981906"/>
            <a:ext cx="0" cy="1172150"/>
          </a:xfrm>
          <a:prstGeom prst="line">
            <a:avLst/>
          </a:prstGeom>
        </p:spPr>
        <p:style>
          <a:lnRef idx="3">
            <a:schemeClr val="accent5"/>
          </a:lnRef>
          <a:fillRef idx="0">
            <a:schemeClr val="accent5"/>
          </a:fillRef>
          <a:effectRef idx="2">
            <a:schemeClr val="accent5"/>
          </a:effectRef>
          <a:fontRef idx="minor">
            <a:schemeClr val="tx1"/>
          </a:fontRef>
        </p:style>
      </p:cxnSp>
      <p:sp>
        <p:nvSpPr>
          <p:cNvPr id="22" name="Rectangle 21">
            <a:extLst>
              <a:ext uri="{FF2B5EF4-FFF2-40B4-BE49-F238E27FC236}">
                <a16:creationId xmlns:a16="http://schemas.microsoft.com/office/drawing/2014/main" id="{DC8CCCD3-2E7B-7187-C8EE-C4E36900B88C}"/>
              </a:ext>
            </a:extLst>
          </p:cNvPr>
          <p:cNvSpPr/>
          <p:nvPr/>
        </p:nvSpPr>
        <p:spPr>
          <a:xfrm>
            <a:off x="2110041" y="5329387"/>
            <a:ext cx="1454044" cy="1510996"/>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fr-FR" sz="1400" b="1" i="0" u="none" strike="noStrike" baseline="0" dirty="0">
                <a:solidFill>
                  <a:schemeClr val="tx1"/>
                </a:solidFill>
                <a:latin typeface="Yu Gothic" panose="020B0400000000000000" pitchFamily="34" charset="-128"/>
                <a:ea typeface="Yu Gothic" panose="020B0400000000000000" pitchFamily="34" charset="-128"/>
              </a:rPr>
              <a:t>Extraction des </a:t>
            </a:r>
            <a:r>
              <a:rPr lang="fr-FR" sz="1400" b="1" i="0" u="none" strike="noStrike" baseline="0" dirty="0" err="1">
                <a:solidFill>
                  <a:schemeClr val="tx1"/>
                </a:solidFill>
                <a:latin typeface="Yu Gothic" panose="020B0400000000000000" pitchFamily="34" charset="-128"/>
                <a:ea typeface="Yu Gothic" panose="020B0400000000000000" pitchFamily="34" charset="-128"/>
              </a:rPr>
              <a:t>tokens</a:t>
            </a:r>
            <a:endParaRPr lang="fr-FR" sz="1400" b="1" i="0" u="none" strike="noStrike" baseline="0" dirty="0">
              <a:solidFill>
                <a:schemeClr val="tx1"/>
              </a:solidFill>
              <a:latin typeface="Yu Gothic" panose="020B0400000000000000" pitchFamily="34" charset="-128"/>
              <a:ea typeface="Yu Gothic" panose="020B0400000000000000" pitchFamily="34" charset="-128"/>
            </a:endParaRPr>
          </a:p>
          <a:p>
            <a:pPr algn="l"/>
            <a:r>
              <a:rPr lang="fr-FR" sz="1400" b="1" i="0" u="none" strike="noStrike" baseline="0" dirty="0">
                <a:solidFill>
                  <a:schemeClr val="tx1"/>
                </a:solidFill>
                <a:latin typeface="Yu Gothic" panose="020B0400000000000000" pitchFamily="34" charset="-128"/>
                <a:ea typeface="Yu Gothic" panose="020B0400000000000000" pitchFamily="34" charset="-128"/>
              </a:rPr>
              <a:t>et nettoyage des</a:t>
            </a:r>
          </a:p>
          <a:p>
            <a:pPr algn="l"/>
            <a:r>
              <a:rPr lang="fr-FR" sz="1400" b="1" i="0" u="none" strike="noStrike" baseline="0" dirty="0">
                <a:solidFill>
                  <a:schemeClr val="tx1"/>
                </a:solidFill>
                <a:latin typeface="Yu Gothic" panose="020B0400000000000000" pitchFamily="34" charset="-128"/>
                <a:ea typeface="Yu Gothic" panose="020B0400000000000000" pitchFamily="34" charset="-128"/>
              </a:rPr>
              <a:t>données</a:t>
            </a:r>
            <a:endParaRPr lang="fr-FR" sz="1400" b="1" dirty="0">
              <a:solidFill>
                <a:schemeClr val="tx1"/>
              </a:solidFill>
              <a:latin typeface="Yu Gothic" panose="020B0400000000000000" pitchFamily="34" charset="-128"/>
              <a:ea typeface="Yu Gothic" panose="020B0400000000000000" pitchFamily="34" charset="-128"/>
            </a:endParaRPr>
          </a:p>
        </p:txBody>
      </p:sp>
      <p:sp>
        <p:nvSpPr>
          <p:cNvPr id="23" name="Rectangle 22">
            <a:extLst>
              <a:ext uri="{FF2B5EF4-FFF2-40B4-BE49-F238E27FC236}">
                <a16:creationId xmlns:a16="http://schemas.microsoft.com/office/drawing/2014/main" id="{A8C5177A-456D-6111-0578-40A72CD63300}"/>
              </a:ext>
            </a:extLst>
          </p:cNvPr>
          <p:cNvSpPr/>
          <p:nvPr/>
        </p:nvSpPr>
        <p:spPr>
          <a:xfrm>
            <a:off x="3581180" y="5338178"/>
            <a:ext cx="2214423" cy="1503261"/>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Yu Gothic" panose="020B0400000000000000" pitchFamily="34" charset="-128"/>
                <a:ea typeface="Yu Gothic" panose="020B0400000000000000" pitchFamily="34" charset="-128"/>
              </a:rPr>
              <a:t>❑ </a:t>
            </a:r>
            <a:r>
              <a:rPr lang="en-US" sz="1200" b="1" dirty="0" err="1">
                <a:solidFill>
                  <a:schemeClr val="tx1"/>
                </a:solidFill>
                <a:latin typeface="Yu Gothic" panose="020B0400000000000000" pitchFamily="34" charset="-128"/>
                <a:ea typeface="Yu Gothic" panose="020B0400000000000000" pitchFamily="34" charset="-128"/>
              </a:rPr>
              <a:t>Masquage</a:t>
            </a:r>
            <a:r>
              <a:rPr lang="en-US" sz="1200" b="1" dirty="0">
                <a:solidFill>
                  <a:schemeClr val="tx1"/>
                </a:solidFill>
                <a:latin typeface="Yu Gothic" panose="020B0400000000000000" pitchFamily="34" charset="-128"/>
                <a:ea typeface="Yu Gothic" panose="020B0400000000000000" pitchFamily="34" charset="-128"/>
              </a:rPr>
              <a:t> </a:t>
            </a:r>
            <a:r>
              <a:rPr lang="en-US" sz="1200" b="1" dirty="0" err="1">
                <a:solidFill>
                  <a:schemeClr val="tx1"/>
                </a:solidFill>
                <a:latin typeface="Yu Gothic" panose="020B0400000000000000" pitchFamily="34" charset="-128"/>
                <a:ea typeface="Yu Gothic" panose="020B0400000000000000" pitchFamily="34" charset="-128"/>
              </a:rPr>
              <a:t>désentrelée</a:t>
            </a:r>
            <a:endParaRPr lang="en-US" sz="1200" b="1" dirty="0">
              <a:solidFill>
                <a:schemeClr val="tx1"/>
              </a:solidFill>
              <a:latin typeface="Yu Gothic" panose="020B0400000000000000" pitchFamily="34" charset="-128"/>
              <a:ea typeface="Yu Gothic" panose="020B0400000000000000" pitchFamily="34" charset="-128"/>
            </a:endParaRPr>
          </a:p>
          <a:p>
            <a:r>
              <a:rPr lang="en-US" sz="1200" b="1" dirty="0">
                <a:solidFill>
                  <a:schemeClr val="tx1"/>
                </a:solidFill>
                <a:latin typeface="Yu Gothic" panose="020B0400000000000000" pitchFamily="34" charset="-128"/>
                <a:ea typeface="Yu Gothic" panose="020B0400000000000000" pitchFamily="34" charset="-128"/>
              </a:rPr>
              <a:t>(disentangled attention)</a:t>
            </a:r>
          </a:p>
          <a:p>
            <a:endParaRPr lang="en-US" sz="1200" b="1" dirty="0">
              <a:solidFill>
                <a:schemeClr val="tx1"/>
              </a:solidFill>
              <a:latin typeface="Yu Gothic" panose="020B0400000000000000" pitchFamily="34" charset="-128"/>
              <a:ea typeface="Yu Gothic" panose="020B0400000000000000" pitchFamily="34" charset="-128"/>
            </a:endParaRPr>
          </a:p>
          <a:p>
            <a:r>
              <a:rPr lang="en-US" sz="1400" b="1" dirty="0">
                <a:solidFill>
                  <a:schemeClr val="tx1"/>
                </a:solidFill>
                <a:latin typeface="Yu Gothic" panose="020B0400000000000000" pitchFamily="34" charset="-128"/>
                <a:ea typeface="Yu Gothic" panose="020B0400000000000000" pitchFamily="34" charset="-128"/>
              </a:rPr>
              <a:t>❑ </a:t>
            </a:r>
            <a:r>
              <a:rPr lang="en-US" sz="1200" b="1" dirty="0" err="1">
                <a:solidFill>
                  <a:schemeClr val="tx1"/>
                </a:solidFill>
                <a:latin typeface="Yu Gothic" panose="020B0400000000000000" pitchFamily="34" charset="-128"/>
                <a:ea typeface="Yu Gothic" panose="020B0400000000000000" pitchFamily="34" charset="-128"/>
              </a:rPr>
              <a:t>Encodage</a:t>
            </a:r>
            <a:r>
              <a:rPr lang="en-US" sz="1200" b="1" dirty="0">
                <a:solidFill>
                  <a:schemeClr val="tx1"/>
                </a:solidFill>
                <a:latin typeface="Yu Gothic" panose="020B0400000000000000" pitchFamily="34" charset="-128"/>
                <a:ea typeface="Yu Gothic" panose="020B0400000000000000" pitchFamily="34" charset="-128"/>
              </a:rPr>
              <a:t> </a:t>
            </a:r>
            <a:r>
              <a:rPr lang="en-US" sz="1200" b="1" dirty="0" err="1">
                <a:solidFill>
                  <a:schemeClr val="tx1"/>
                </a:solidFill>
                <a:latin typeface="Yu Gothic" panose="020B0400000000000000" pitchFamily="34" charset="-128"/>
                <a:ea typeface="Yu Gothic" panose="020B0400000000000000" pitchFamily="34" charset="-128"/>
              </a:rPr>
              <a:t>amélioré</a:t>
            </a:r>
            <a:endParaRPr lang="fr-FR" sz="1200" dirty="0">
              <a:solidFill>
                <a:schemeClr val="tx1"/>
              </a:solidFill>
              <a:latin typeface="Yu Gothic" panose="020B0400000000000000" pitchFamily="34" charset="-128"/>
              <a:ea typeface="Yu Gothic" panose="020B0400000000000000" pitchFamily="34" charset="-128"/>
            </a:endParaRPr>
          </a:p>
        </p:txBody>
      </p:sp>
      <p:sp>
        <p:nvSpPr>
          <p:cNvPr id="13" name="Espace réservé du numéro de diapositive 3">
            <a:extLst>
              <a:ext uri="{FF2B5EF4-FFF2-40B4-BE49-F238E27FC236}">
                <a16:creationId xmlns:a16="http://schemas.microsoft.com/office/drawing/2014/main" id="{6F9298BB-6BA3-920F-B7E6-7AB4A98AE699}"/>
              </a:ext>
            </a:extLst>
          </p:cNvPr>
          <p:cNvSpPr>
            <a:spLocks noGrp="1"/>
          </p:cNvSpPr>
          <p:nvPr>
            <p:ph type="sldNum" sz="quarter" idx="12"/>
          </p:nvPr>
        </p:nvSpPr>
        <p:spPr>
          <a:xfrm>
            <a:off x="9031219" y="6444749"/>
            <a:ext cx="2819399" cy="345796"/>
          </a:xfrm>
        </p:spPr>
        <p:txBody>
          <a:bodyPr/>
          <a:lstStyle/>
          <a:p>
            <a:r>
              <a:rPr lang="en-US" sz="2400" dirty="0"/>
              <a:t>11</a:t>
            </a:r>
          </a:p>
        </p:txBody>
      </p:sp>
    </p:spTree>
    <p:extLst>
      <p:ext uri="{BB962C8B-B14F-4D97-AF65-F5344CB8AC3E}">
        <p14:creationId xmlns:p14="http://schemas.microsoft.com/office/powerpoint/2010/main" val="3019449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600F26-D0CB-0910-4B62-F2C1C22FA34F}"/>
              </a:ext>
            </a:extLst>
          </p:cNvPr>
          <p:cNvSpPr>
            <a:spLocks noGrp="1"/>
          </p:cNvSpPr>
          <p:nvPr>
            <p:ph type="title"/>
          </p:nvPr>
        </p:nvSpPr>
        <p:spPr>
          <a:xfrm>
            <a:off x="959370" y="104931"/>
            <a:ext cx="10942820" cy="727023"/>
          </a:xfrm>
        </p:spPr>
        <p:txBody>
          <a:bodyPr>
            <a:normAutofit/>
          </a:bodyPr>
          <a:lstStyle/>
          <a:p>
            <a:r>
              <a:rPr lang="fr-FR" sz="3600" b="1" dirty="0">
                <a:solidFill>
                  <a:schemeClr val="accent1">
                    <a:lumMod val="75000"/>
                  </a:schemeClr>
                </a:solidFill>
                <a:latin typeface="Yu Gothic" panose="020B0400000000000000" pitchFamily="34" charset="-128"/>
                <a:ea typeface="Yu Gothic" panose="020B0400000000000000" pitchFamily="34" charset="-128"/>
              </a:rPr>
              <a:t>	Prétraitement des données</a:t>
            </a:r>
          </a:p>
        </p:txBody>
      </p:sp>
      <p:sp>
        <p:nvSpPr>
          <p:cNvPr id="3" name="Espace réservé du contenu 2">
            <a:extLst>
              <a:ext uri="{FF2B5EF4-FFF2-40B4-BE49-F238E27FC236}">
                <a16:creationId xmlns:a16="http://schemas.microsoft.com/office/drawing/2014/main" id="{65095DDC-C744-E639-FA7A-8282123A8B17}"/>
              </a:ext>
            </a:extLst>
          </p:cNvPr>
          <p:cNvSpPr>
            <a:spLocks noGrp="1"/>
          </p:cNvSpPr>
          <p:nvPr>
            <p:ph idx="1"/>
          </p:nvPr>
        </p:nvSpPr>
        <p:spPr>
          <a:xfrm>
            <a:off x="0" y="0"/>
            <a:ext cx="12191999" cy="6857997"/>
          </a:xfrm>
          <a:solidFill>
            <a:schemeClr val="bg1"/>
          </a:solidFill>
        </p:spPr>
        <p:txBody>
          <a:bodyPr>
            <a:normAutofit/>
          </a:bodyPr>
          <a:lstStyle/>
          <a:p>
            <a:pPr marL="1828800" lvl="4" indent="0">
              <a:buNone/>
            </a:pPr>
            <a:r>
              <a:rPr lang="fr-FR" sz="3900" b="1" dirty="0">
                <a:solidFill>
                  <a:schemeClr val="accent1">
                    <a:lumMod val="75000"/>
                  </a:schemeClr>
                </a:solidFill>
                <a:latin typeface="Yu Gothic" panose="020B0400000000000000" pitchFamily="34" charset="-128"/>
                <a:ea typeface="Yu Gothic" panose="020B0400000000000000" pitchFamily="34" charset="-128"/>
              </a:rPr>
              <a:t>PRETRAITEMENT DES DONNEES</a:t>
            </a:r>
            <a:endParaRPr lang="fr-FR" sz="3900" b="1" u="sng" dirty="0">
              <a:solidFill>
                <a:schemeClr val="tx1"/>
              </a:solidFill>
              <a:latin typeface="Yu Gothic" panose="020B0400000000000000" pitchFamily="34" charset="-128"/>
              <a:ea typeface="Yu Gothic" panose="020B0400000000000000" pitchFamily="34" charset="-128"/>
            </a:endParaRPr>
          </a:p>
          <a:p>
            <a:r>
              <a:rPr lang="fr-FR" sz="3200" b="1" u="sng" dirty="0">
                <a:solidFill>
                  <a:schemeClr val="tx1"/>
                </a:solidFill>
                <a:latin typeface="Yu Gothic" panose="020B0400000000000000" pitchFamily="34" charset="-128"/>
                <a:ea typeface="Yu Gothic" panose="020B0400000000000000" pitchFamily="34" charset="-128"/>
              </a:rPr>
              <a:t>Etapes de préparation des données textuelles</a:t>
            </a:r>
            <a:endParaRPr lang="fr-FR" sz="3200" u="sng" dirty="0">
              <a:latin typeface="Yu Gothic" panose="020B0400000000000000" pitchFamily="34" charset="-128"/>
              <a:ea typeface="Yu Gothic" panose="020B0400000000000000" pitchFamily="34" charset="-128"/>
            </a:endParaRPr>
          </a:p>
          <a:p>
            <a:pPr marL="0" indent="0">
              <a:buNone/>
            </a:pPr>
            <a:r>
              <a:rPr lang="fr-FR" dirty="0"/>
              <a:t>1</a:t>
            </a:r>
          </a:p>
          <a:p>
            <a:pPr marL="0" indent="0">
              <a:buNone/>
            </a:pPr>
            <a:endParaRPr lang="fr-FR" dirty="0"/>
          </a:p>
          <a:p>
            <a:pPr marL="0" indent="0">
              <a:buNone/>
            </a:pPr>
            <a:endParaRPr lang="fr-FR" dirty="0"/>
          </a:p>
          <a:p>
            <a:endParaRPr lang="fr-FR" dirty="0"/>
          </a:p>
          <a:p>
            <a:pPr marL="0" indent="0">
              <a:buNone/>
            </a:pPr>
            <a:endParaRPr lang="fr-FR" dirty="0"/>
          </a:p>
          <a:p>
            <a:endParaRPr lang="fr-FR" dirty="0"/>
          </a:p>
          <a:p>
            <a:pPr>
              <a:defRPr sz="1600"/>
            </a:pPr>
            <a:endParaRPr lang="fr-FR" dirty="0"/>
          </a:p>
          <a:p>
            <a:pPr marL="0" indent="0">
              <a:buNone/>
              <a:defRPr sz="1600"/>
            </a:pPr>
            <a:endParaRPr lang="fr-FR" sz="2300" b="1" dirty="0">
              <a:solidFill>
                <a:srgbClr val="002060"/>
              </a:solidFill>
              <a:latin typeface="Yu Gothic" panose="020B0400000000000000" pitchFamily="34" charset="-128"/>
              <a:ea typeface="Yu Gothic" panose="020B0400000000000000" pitchFamily="34" charset="-128"/>
            </a:endParaRPr>
          </a:p>
          <a:p>
            <a:pPr marL="0" indent="0">
              <a:buNone/>
              <a:defRPr sz="1600"/>
            </a:pPr>
            <a:br>
              <a:rPr lang="fr-FR" b="1" dirty="0">
                <a:solidFill>
                  <a:schemeClr val="tx1"/>
                </a:solidFill>
              </a:rPr>
            </a:br>
            <a:endParaRPr lang="fr-FR" b="1" dirty="0">
              <a:solidFill>
                <a:schemeClr val="tx1"/>
              </a:solidFill>
            </a:endParaRPr>
          </a:p>
          <a:p>
            <a:pPr marL="0" indent="0">
              <a:buNone/>
              <a:defRPr sz="1600"/>
            </a:pPr>
            <a:endParaRPr lang="fr-FR" dirty="0"/>
          </a:p>
          <a:p>
            <a:pPr marL="0" indent="0">
              <a:buNone/>
              <a:defRPr sz="1600"/>
            </a:pPr>
            <a:endParaRPr lang="fr-FR" dirty="0"/>
          </a:p>
          <a:p>
            <a:pPr marL="0" indent="0">
              <a:buNone/>
              <a:defRPr sz="1600"/>
            </a:pPr>
            <a:endParaRPr lang="fr-FR" dirty="0"/>
          </a:p>
          <a:p>
            <a:pPr marL="0" indent="0">
              <a:buNone/>
              <a:defRPr sz="1600"/>
            </a:pPr>
            <a:endParaRPr lang="fr-FR" dirty="0"/>
          </a:p>
          <a:p>
            <a:pPr marL="0" indent="0">
              <a:buNone/>
              <a:defRPr sz="1600"/>
            </a:pPr>
            <a:endParaRPr lang="fr-FR" dirty="0"/>
          </a:p>
          <a:p>
            <a:pPr marL="0" indent="0">
              <a:buNone/>
              <a:defRPr sz="1600"/>
            </a:pPr>
            <a:endParaRPr lang="fr-FR" dirty="0"/>
          </a:p>
          <a:p>
            <a:pPr marL="0" indent="0">
              <a:buNone/>
              <a:defRPr sz="1600"/>
            </a:pPr>
            <a:endParaRPr lang="fr-FR" dirty="0"/>
          </a:p>
        </p:txBody>
      </p:sp>
      <p:graphicFrame>
        <p:nvGraphicFramePr>
          <p:cNvPr id="7" name="Diagramme 6">
            <a:extLst>
              <a:ext uri="{FF2B5EF4-FFF2-40B4-BE49-F238E27FC236}">
                <a16:creationId xmlns:a16="http://schemas.microsoft.com/office/drawing/2014/main" id="{766F7337-A272-C5AC-78A2-E1EA72C53B3B}"/>
              </a:ext>
            </a:extLst>
          </p:cNvPr>
          <p:cNvGraphicFramePr/>
          <p:nvPr>
            <p:extLst>
              <p:ext uri="{D42A27DB-BD31-4B8C-83A1-F6EECF244321}">
                <p14:modId xmlns:p14="http://schemas.microsoft.com/office/powerpoint/2010/main" val="1756076654"/>
              </p:ext>
            </p:extLst>
          </p:nvPr>
        </p:nvGraphicFramePr>
        <p:xfrm>
          <a:off x="82446" y="1392206"/>
          <a:ext cx="12138020" cy="1463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a:extLst>
              <a:ext uri="{FF2B5EF4-FFF2-40B4-BE49-F238E27FC236}">
                <a16:creationId xmlns:a16="http://schemas.microsoft.com/office/drawing/2014/main" id="{D38F64DD-0865-A64A-9823-4402B1A075C1}"/>
              </a:ext>
            </a:extLst>
          </p:cNvPr>
          <p:cNvSpPr/>
          <p:nvPr/>
        </p:nvSpPr>
        <p:spPr>
          <a:xfrm>
            <a:off x="82446" y="3178648"/>
            <a:ext cx="1922384" cy="3574422"/>
          </a:xfrm>
          <a:prstGeom prst="rect">
            <a:avLst/>
          </a:prstGeom>
          <a:solidFill>
            <a:srgbClr val="919A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i="0" u="none" strike="noStrike" baseline="0" dirty="0">
                <a:solidFill>
                  <a:srgbClr val="002060"/>
                </a:solidFill>
                <a:latin typeface="Yu Gothic" panose="020B0400000000000000" pitchFamily="34" charset="-128"/>
                <a:ea typeface="Yu Gothic" panose="020B0400000000000000" pitchFamily="34" charset="-128"/>
              </a:rPr>
              <a:t>Nous conservons en priorité les descriptions, les images et les catégories.</a:t>
            </a:r>
            <a:endParaRPr lang="fr-FR" sz="1400" b="1" dirty="0">
              <a:solidFill>
                <a:srgbClr val="002060"/>
              </a:solidFill>
              <a:latin typeface="Yu Gothic" panose="020B0400000000000000" pitchFamily="34" charset="-128"/>
              <a:ea typeface="Yu Gothic" panose="020B0400000000000000" pitchFamily="34" charset="-128"/>
            </a:endParaRPr>
          </a:p>
        </p:txBody>
      </p:sp>
      <p:sp>
        <p:nvSpPr>
          <p:cNvPr id="14" name="Rectangle 13">
            <a:extLst>
              <a:ext uri="{FF2B5EF4-FFF2-40B4-BE49-F238E27FC236}">
                <a16:creationId xmlns:a16="http://schemas.microsoft.com/office/drawing/2014/main" id="{029CC838-1F62-3725-F62E-872DFE057892}"/>
              </a:ext>
            </a:extLst>
          </p:cNvPr>
          <p:cNvSpPr/>
          <p:nvPr/>
        </p:nvSpPr>
        <p:spPr>
          <a:xfrm>
            <a:off x="2033298" y="3181640"/>
            <a:ext cx="2606158" cy="3571429"/>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endParaRPr lang="fr-FR" sz="1400" b="1" i="0" u="none" strike="noStrike" baseline="0" dirty="0">
              <a:solidFill>
                <a:schemeClr val="tx1"/>
              </a:solidFill>
              <a:latin typeface="Yu Gothic" panose="020B0400000000000000" pitchFamily="34" charset="-128"/>
              <a:ea typeface="Yu Gothic" panose="020B0400000000000000" pitchFamily="34" charset="-128"/>
            </a:endParaRPr>
          </a:p>
          <a:p>
            <a:pPr lvl="0"/>
            <a:endParaRPr lang="fr-FR" sz="1400" b="1" dirty="0">
              <a:solidFill>
                <a:schemeClr val="tx1"/>
              </a:solidFill>
              <a:latin typeface="Yu Gothic" panose="020B0400000000000000" pitchFamily="34" charset="-128"/>
              <a:ea typeface="Yu Gothic" panose="020B0400000000000000" pitchFamily="34" charset="-128"/>
            </a:endParaRPr>
          </a:p>
          <a:p>
            <a:pPr lvl="0"/>
            <a:r>
              <a:rPr lang="fr-FR" sz="1400" b="1" i="0" u="none" strike="noStrike" baseline="0" dirty="0">
                <a:solidFill>
                  <a:srgbClr val="002060"/>
                </a:solidFill>
                <a:latin typeface="Yu Gothic" panose="020B0400000000000000" pitchFamily="34" charset="-128"/>
                <a:ea typeface="Yu Gothic" panose="020B0400000000000000" pitchFamily="34" charset="-128"/>
              </a:rPr>
              <a:t>Plusieurs catégories et sous-catégories, mais nous ne conservons que la première catégorie : « </a:t>
            </a:r>
            <a:r>
              <a:rPr lang="fr-FR" sz="1400" b="1" i="0" u="none" strike="noStrike" baseline="0" dirty="0" err="1">
                <a:solidFill>
                  <a:srgbClr val="002060"/>
                </a:solidFill>
                <a:latin typeface="Yu Gothic" panose="020B0400000000000000" pitchFamily="34" charset="-128"/>
                <a:ea typeface="Yu Gothic" panose="020B0400000000000000" pitchFamily="34" charset="-128"/>
              </a:rPr>
              <a:t>main_category</a:t>
            </a:r>
            <a:r>
              <a:rPr lang="fr-FR" sz="1400" b="1" i="0" u="none" strike="noStrike" baseline="0" dirty="0">
                <a:solidFill>
                  <a:srgbClr val="002060"/>
                </a:solidFill>
                <a:latin typeface="Yu Gothic" panose="020B0400000000000000" pitchFamily="34" charset="-128"/>
                <a:ea typeface="Yu Gothic" panose="020B0400000000000000" pitchFamily="34" charset="-128"/>
              </a:rPr>
              <a:t> ».</a:t>
            </a:r>
          </a:p>
          <a:p>
            <a:pPr lvl="0"/>
            <a:endParaRPr lang="fr-FR" sz="1400" dirty="0">
              <a:solidFill>
                <a:schemeClr val="tx1"/>
              </a:solidFill>
              <a:latin typeface="Yu Gothic" panose="020B0400000000000000" pitchFamily="34" charset="-128"/>
              <a:ea typeface="Yu Gothic" panose="020B0400000000000000" pitchFamily="34" charset="-128"/>
            </a:endParaRPr>
          </a:p>
          <a:p>
            <a:pPr lvl="0"/>
            <a:endParaRPr lang="fr-FR" sz="1400" dirty="0">
              <a:solidFill>
                <a:schemeClr val="tx1"/>
              </a:solidFill>
              <a:latin typeface="Yu Gothic" panose="020B0400000000000000" pitchFamily="34" charset="-128"/>
              <a:ea typeface="Yu Gothic" panose="020B0400000000000000" pitchFamily="34" charset="-128"/>
            </a:endParaRPr>
          </a:p>
          <a:p>
            <a:r>
              <a:rPr lang="fr-FR" sz="1400" b="1" dirty="0">
                <a:solidFill>
                  <a:srgbClr val="002060"/>
                </a:solidFill>
                <a:latin typeface="Yu Gothic" panose="020B0400000000000000" pitchFamily="34" charset="-128"/>
                <a:ea typeface="Yu Gothic" panose="020B0400000000000000" pitchFamily="34" charset="-128"/>
              </a:rPr>
              <a:t>Ensuite, conversion des valeurs catégoriques en valeurs numériques, par  </a:t>
            </a:r>
            <a:r>
              <a:rPr lang="fr-FR" sz="1400" b="1" dirty="0" err="1">
                <a:solidFill>
                  <a:srgbClr val="002060"/>
                </a:solidFill>
                <a:latin typeface="Yu Gothic" panose="020B0400000000000000" pitchFamily="34" charset="-128"/>
                <a:ea typeface="Yu Gothic" panose="020B0400000000000000" pitchFamily="34" charset="-128"/>
              </a:rPr>
              <a:t>LabelEncoder</a:t>
            </a:r>
            <a:r>
              <a:rPr lang="fr-FR" sz="1400" b="1" dirty="0">
                <a:solidFill>
                  <a:srgbClr val="002060"/>
                </a:solidFill>
                <a:latin typeface="Yu Gothic" panose="020B0400000000000000" pitchFamily="34" charset="-128"/>
                <a:ea typeface="Yu Gothic" panose="020B0400000000000000" pitchFamily="34" charset="-128"/>
              </a:rPr>
              <a:t>(): « </a:t>
            </a:r>
            <a:r>
              <a:rPr lang="fr-FR" sz="1400" b="1" dirty="0" err="1">
                <a:solidFill>
                  <a:srgbClr val="002060"/>
                </a:solidFill>
                <a:latin typeface="Yu Gothic" panose="020B0400000000000000" pitchFamily="34" charset="-128"/>
                <a:ea typeface="Yu Gothic" panose="020B0400000000000000" pitchFamily="34" charset="-128"/>
              </a:rPr>
              <a:t>main_category_encoded</a:t>
            </a:r>
            <a:r>
              <a:rPr lang="fr-FR" sz="1400" b="1" dirty="0">
                <a:solidFill>
                  <a:srgbClr val="002060"/>
                </a:solidFill>
                <a:latin typeface="Yu Gothic" panose="020B0400000000000000" pitchFamily="34" charset="-128"/>
                <a:ea typeface="Yu Gothic" panose="020B0400000000000000" pitchFamily="34" charset="-128"/>
              </a:rPr>
              <a:t> »</a:t>
            </a:r>
          </a:p>
          <a:p>
            <a:endParaRPr lang="fr-FR" sz="1400" dirty="0">
              <a:solidFill>
                <a:schemeClr val="tx1"/>
              </a:solidFill>
              <a:latin typeface="Yu Gothic" panose="020B0400000000000000" pitchFamily="34" charset="-128"/>
              <a:ea typeface="Yu Gothic" panose="020B0400000000000000" pitchFamily="34" charset="-128"/>
            </a:endParaRPr>
          </a:p>
        </p:txBody>
      </p:sp>
      <p:sp>
        <p:nvSpPr>
          <p:cNvPr id="15" name="Rectangle 14">
            <a:extLst>
              <a:ext uri="{FF2B5EF4-FFF2-40B4-BE49-F238E27FC236}">
                <a16:creationId xmlns:a16="http://schemas.microsoft.com/office/drawing/2014/main" id="{6E3C035F-154B-906C-4F3F-CF90A00FFC24}"/>
              </a:ext>
            </a:extLst>
          </p:cNvPr>
          <p:cNvSpPr/>
          <p:nvPr/>
        </p:nvSpPr>
        <p:spPr>
          <a:xfrm>
            <a:off x="4667923" y="3172226"/>
            <a:ext cx="2167591" cy="358084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600" b="1" dirty="0">
                <a:solidFill>
                  <a:srgbClr val="002060"/>
                </a:solidFill>
                <a:latin typeface="Yu Gothic" panose="020B0400000000000000" pitchFamily="34" charset="-128"/>
                <a:ea typeface="Yu Gothic" panose="020B0400000000000000" pitchFamily="34" charset="-128"/>
              </a:rPr>
              <a:t>Fusion des colonnes « </a:t>
            </a:r>
            <a:r>
              <a:rPr lang="fr-FR" sz="1600" b="1" dirty="0" err="1">
                <a:solidFill>
                  <a:srgbClr val="002060"/>
                </a:solidFill>
                <a:latin typeface="Yu Gothic" panose="020B0400000000000000" pitchFamily="34" charset="-128"/>
                <a:ea typeface="Yu Gothic" panose="020B0400000000000000" pitchFamily="34" charset="-128"/>
              </a:rPr>
              <a:t>product_name</a:t>
            </a:r>
            <a:r>
              <a:rPr lang="fr-FR" sz="1600" b="1" dirty="0">
                <a:solidFill>
                  <a:srgbClr val="002060"/>
                </a:solidFill>
                <a:latin typeface="Yu Gothic" panose="020B0400000000000000" pitchFamily="34" charset="-128"/>
                <a:ea typeface="Yu Gothic" panose="020B0400000000000000" pitchFamily="34" charset="-128"/>
              </a:rPr>
              <a:t> » et « description » pour créer « </a:t>
            </a:r>
            <a:r>
              <a:rPr lang="fr-FR" sz="1600" b="1" dirty="0" err="1">
                <a:solidFill>
                  <a:srgbClr val="002060"/>
                </a:solidFill>
                <a:latin typeface="Yu Gothic" panose="020B0400000000000000" pitchFamily="34" charset="-128"/>
                <a:ea typeface="Yu Gothic" panose="020B0400000000000000" pitchFamily="34" charset="-128"/>
              </a:rPr>
              <a:t>cleaned_text</a:t>
            </a:r>
            <a:r>
              <a:rPr lang="fr-FR" sz="1600" b="1" dirty="0">
                <a:solidFill>
                  <a:srgbClr val="002060"/>
                </a:solidFill>
                <a:latin typeface="Yu Gothic" panose="020B0400000000000000" pitchFamily="34" charset="-128"/>
                <a:ea typeface="Yu Gothic" panose="020B0400000000000000" pitchFamily="34" charset="-128"/>
              </a:rPr>
              <a:t> »</a:t>
            </a:r>
          </a:p>
        </p:txBody>
      </p:sp>
      <p:sp>
        <p:nvSpPr>
          <p:cNvPr id="17" name="Rectangle 16">
            <a:extLst>
              <a:ext uri="{FF2B5EF4-FFF2-40B4-BE49-F238E27FC236}">
                <a16:creationId xmlns:a16="http://schemas.microsoft.com/office/drawing/2014/main" id="{7738E02C-338C-B28E-D84A-21A6F05CBFEC}"/>
              </a:ext>
            </a:extLst>
          </p:cNvPr>
          <p:cNvSpPr/>
          <p:nvPr/>
        </p:nvSpPr>
        <p:spPr>
          <a:xfrm>
            <a:off x="6863983" y="3168524"/>
            <a:ext cx="2393384" cy="3580845"/>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fr-FR" sz="1200" b="1" u="sng" dirty="0">
                <a:solidFill>
                  <a:srgbClr val="002060"/>
                </a:solidFill>
                <a:latin typeface="Yu Gothic" panose="020B0400000000000000" pitchFamily="34" charset="-128"/>
                <a:ea typeface="Yu Gothic" panose="020B0400000000000000" pitchFamily="34" charset="-128"/>
              </a:rPr>
              <a:t>Nous avons </a:t>
            </a:r>
            <a:r>
              <a:rPr lang="fr-FR" sz="1200" b="1" dirty="0">
                <a:solidFill>
                  <a:srgbClr val="002060"/>
                </a:solidFill>
                <a:latin typeface="Yu Gothic" panose="020B0400000000000000" pitchFamily="34" charset="-128"/>
                <a:ea typeface="Yu Gothic" panose="020B0400000000000000" pitchFamily="34" charset="-128"/>
              </a:rPr>
              <a:t>:</a:t>
            </a:r>
          </a:p>
          <a:p>
            <a:pPr>
              <a:buFont typeface="Arial" panose="020B0604020202020204" pitchFamily="34" charset="0"/>
              <a:buChar char="•"/>
            </a:pPr>
            <a:r>
              <a:rPr lang="fr-FR" sz="1200" b="1" dirty="0">
                <a:solidFill>
                  <a:srgbClr val="002060"/>
                </a:solidFill>
                <a:latin typeface="Yu Gothic" panose="020B0400000000000000" pitchFamily="34" charset="-128"/>
                <a:ea typeface="Yu Gothic" panose="020B0400000000000000" pitchFamily="34" charset="-128"/>
              </a:rPr>
              <a:t>Converti le texte en minuscules.</a:t>
            </a:r>
          </a:p>
          <a:p>
            <a:endParaRPr lang="fr-FR" sz="1200" b="1" dirty="0">
              <a:solidFill>
                <a:srgbClr val="002060"/>
              </a:solidFill>
              <a:latin typeface="Yu Gothic" panose="020B0400000000000000" pitchFamily="34" charset="-128"/>
              <a:ea typeface="Yu Gothic" panose="020B0400000000000000" pitchFamily="34" charset="-128"/>
            </a:endParaRPr>
          </a:p>
          <a:p>
            <a:pPr>
              <a:buFont typeface="Arial" panose="020B0604020202020204" pitchFamily="34" charset="0"/>
              <a:buChar char="•"/>
            </a:pPr>
            <a:r>
              <a:rPr lang="fr-FR" sz="1200" b="1" dirty="0">
                <a:solidFill>
                  <a:srgbClr val="002060"/>
                </a:solidFill>
                <a:latin typeface="Yu Gothic" panose="020B0400000000000000" pitchFamily="34" charset="-128"/>
                <a:ea typeface="Yu Gothic" panose="020B0400000000000000" pitchFamily="34" charset="-128"/>
              </a:rPr>
              <a:t>Supprimé les chiffres et ponctuation.</a:t>
            </a:r>
          </a:p>
          <a:p>
            <a:endParaRPr lang="fr-FR" sz="1200" b="1" dirty="0">
              <a:solidFill>
                <a:srgbClr val="002060"/>
              </a:solidFill>
              <a:latin typeface="Yu Gothic" panose="020B0400000000000000" pitchFamily="34" charset="-128"/>
              <a:ea typeface="Yu Gothic" panose="020B0400000000000000" pitchFamily="34" charset="-128"/>
            </a:endParaRPr>
          </a:p>
          <a:p>
            <a:pPr>
              <a:buFont typeface="Arial" panose="020B0604020202020204" pitchFamily="34" charset="0"/>
              <a:buChar char="•"/>
            </a:pPr>
            <a:r>
              <a:rPr lang="fr-FR" sz="1200" b="1" dirty="0" err="1">
                <a:solidFill>
                  <a:srgbClr val="002060"/>
                </a:solidFill>
                <a:latin typeface="Yu Gothic" panose="020B0400000000000000" pitchFamily="34" charset="-128"/>
                <a:ea typeface="Yu Gothic" panose="020B0400000000000000" pitchFamily="34" charset="-128"/>
              </a:rPr>
              <a:t>Tokenisé</a:t>
            </a:r>
            <a:r>
              <a:rPr lang="fr-FR" sz="1200" b="1" dirty="0">
                <a:solidFill>
                  <a:srgbClr val="002060"/>
                </a:solidFill>
                <a:latin typeface="Yu Gothic" panose="020B0400000000000000" pitchFamily="34" charset="-128"/>
                <a:ea typeface="Yu Gothic" panose="020B0400000000000000" pitchFamily="34" charset="-128"/>
              </a:rPr>
              <a:t> et enlevé les </a:t>
            </a:r>
            <a:r>
              <a:rPr lang="fr-FR" sz="1200" b="1" dirty="0" err="1">
                <a:solidFill>
                  <a:srgbClr val="002060"/>
                </a:solidFill>
                <a:latin typeface="Yu Gothic" panose="020B0400000000000000" pitchFamily="34" charset="-128"/>
                <a:ea typeface="Yu Gothic" panose="020B0400000000000000" pitchFamily="34" charset="-128"/>
              </a:rPr>
              <a:t>stopwords</a:t>
            </a:r>
            <a:r>
              <a:rPr lang="fr-FR" sz="1200" b="1" dirty="0">
                <a:solidFill>
                  <a:srgbClr val="002060"/>
                </a:solidFill>
                <a:latin typeface="Yu Gothic" panose="020B0400000000000000" pitchFamily="34" charset="-128"/>
                <a:ea typeface="Yu Gothic" panose="020B0400000000000000" pitchFamily="34" charset="-128"/>
              </a:rPr>
              <a:t>.</a:t>
            </a:r>
          </a:p>
          <a:p>
            <a:endParaRPr lang="fr-FR" sz="1200" b="1" dirty="0">
              <a:solidFill>
                <a:srgbClr val="002060"/>
              </a:solidFill>
              <a:latin typeface="Yu Gothic" panose="020B0400000000000000" pitchFamily="34" charset="-128"/>
              <a:ea typeface="Yu Gothic" panose="020B0400000000000000" pitchFamily="34" charset="-128"/>
            </a:endParaRPr>
          </a:p>
          <a:p>
            <a:pPr>
              <a:buFont typeface="Arial" panose="020B0604020202020204" pitchFamily="34" charset="0"/>
              <a:buChar char="•"/>
            </a:pPr>
            <a:r>
              <a:rPr lang="fr-FR" sz="1200" b="1" dirty="0">
                <a:solidFill>
                  <a:srgbClr val="002060"/>
                </a:solidFill>
                <a:latin typeface="Yu Gothic" panose="020B0400000000000000" pitchFamily="34" charset="-128"/>
                <a:ea typeface="Yu Gothic" panose="020B0400000000000000" pitchFamily="34" charset="-128"/>
              </a:rPr>
              <a:t>Appliqué la lemmatisation, </a:t>
            </a:r>
            <a:r>
              <a:rPr lang="fr-FR" sz="1200" b="1" i="1" dirty="0">
                <a:solidFill>
                  <a:srgbClr val="002060"/>
                </a:solidFill>
                <a:latin typeface="Yu Gothic" panose="020B0400000000000000" pitchFamily="34" charset="-128"/>
                <a:ea typeface="Yu Gothic" panose="020B0400000000000000" pitchFamily="34" charset="-128"/>
              </a:rPr>
              <a:t>en spécifiant la catégorie grammaticale des mots.</a:t>
            </a:r>
          </a:p>
          <a:p>
            <a:endParaRPr lang="fr-FR" sz="1200" b="1" i="1" dirty="0">
              <a:solidFill>
                <a:srgbClr val="002060"/>
              </a:solidFill>
              <a:latin typeface="Yu Gothic" panose="020B0400000000000000" pitchFamily="34" charset="-128"/>
              <a:ea typeface="Yu Gothic" panose="020B0400000000000000" pitchFamily="34" charset="-128"/>
            </a:endParaRPr>
          </a:p>
          <a:p>
            <a:pPr>
              <a:buFont typeface="Arial" panose="020B0604020202020204" pitchFamily="34" charset="0"/>
              <a:buChar char="•"/>
            </a:pPr>
            <a:r>
              <a:rPr lang="fr-FR" sz="1200" b="1" dirty="0">
                <a:solidFill>
                  <a:srgbClr val="002060"/>
                </a:solidFill>
                <a:latin typeface="Yu Gothic" panose="020B0400000000000000" pitchFamily="34" charset="-128"/>
                <a:ea typeface="Yu Gothic" panose="020B0400000000000000" pitchFamily="34" charset="-128"/>
              </a:rPr>
              <a:t>Stocké le texte propre dans </a:t>
            </a:r>
            <a:r>
              <a:rPr lang="fr-FR" sz="1200" b="1" dirty="0" err="1">
                <a:solidFill>
                  <a:srgbClr val="002060"/>
                </a:solidFill>
                <a:latin typeface="Yu Gothic" panose="020B0400000000000000" pitchFamily="34" charset="-128"/>
                <a:ea typeface="Yu Gothic" panose="020B0400000000000000" pitchFamily="34" charset="-128"/>
              </a:rPr>
              <a:t>cleaned_text</a:t>
            </a:r>
            <a:r>
              <a:rPr lang="fr-FR" sz="1200" b="1" dirty="0">
                <a:solidFill>
                  <a:srgbClr val="002060"/>
                </a:solidFill>
                <a:latin typeface="Yu Gothic" panose="020B0400000000000000" pitchFamily="34" charset="-128"/>
                <a:ea typeface="Yu Gothic" panose="020B0400000000000000" pitchFamily="34" charset="-128"/>
              </a:rPr>
              <a:t>.</a:t>
            </a:r>
          </a:p>
          <a:p>
            <a:pPr>
              <a:buFont typeface="Arial" panose="020B0604020202020204" pitchFamily="34" charset="0"/>
              <a:buChar char="•"/>
            </a:pPr>
            <a:r>
              <a:rPr lang="fr-FR" sz="1200" b="1" dirty="0">
                <a:solidFill>
                  <a:srgbClr val="002060"/>
                </a:solidFill>
                <a:latin typeface="Yu Gothic" panose="020B0400000000000000" pitchFamily="34" charset="-128"/>
                <a:ea typeface="Yu Gothic" panose="020B0400000000000000" pitchFamily="34" charset="-128"/>
              </a:rPr>
              <a:t>Appliqué toutes ces étapes sur une phrase TEST ( + </a:t>
            </a:r>
            <a:r>
              <a:rPr lang="fr-FR" sz="1200" b="1" dirty="0" err="1">
                <a:solidFill>
                  <a:srgbClr val="002060"/>
                </a:solidFill>
                <a:latin typeface="Yu Gothic" panose="020B0400000000000000" pitchFamily="34" charset="-128"/>
                <a:ea typeface="Yu Gothic" panose="020B0400000000000000" pitchFamily="34" charset="-128"/>
              </a:rPr>
              <a:t>Stemming</a:t>
            </a:r>
            <a:r>
              <a:rPr lang="fr-FR" sz="1200" b="1" dirty="0">
                <a:solidFill>
                  <a:srgbClr val="002060"/>
                </a:solidFill>
                <a:latin typeface="Yu Gothic" panose="020B0400000000000000" pitchFamily="34" charset="-128"/>
                <a:ea typeface="Yu Gothic" panose="020B0400000000000000" pitchFamily="34" charset="-128"/>
              </a:rPr>
              <a:t>)</a:t>
            </a:r>
            <a:endParaRPr lang="fr-FR" sz="1200" dirty="0">
              <a:solidFill>
                <a:schemeClr val="tx1"/>
              </a:solidFill>
              <a:latin typeface="Yu Gothic" panose="020B0400000000000000" pitchFamily="34" charset="-128"/>
              <a:ea typeface="Yu Gothic" panose="020B0400000000000000" pitchFamily="34" charset="-128"/>
            </a:endParaRPr>
          </a:p>
        </p:txBody>
      </p:sp>
      <p:sp>
        <p:nvSpPr>
          <p:cNvPr id="18" name="Rectangle 17">
            <a:extLst>
              <a:ext uri="{FF2B5EF4-FFF2-40B4-BE49-F238E27FC236}">
                <a16:creationId xmlns:a16="http://schemas.microsoft.com/office/drawing/2014/main" id="{FADFDC8F-B345-67CE-8F19-435BC5810BB6}"/>
              </a:ext>
            </a:extLst>
          </p:cNvPr>
          <p:cNvSpPr/>
          <p:nvPr/>
        </p:nvSpPr>
        <p:spPr>
          <a:xfrm>
            <a:off x="9285835" y="3168524"/>
            <a:ext cx="2823720" cy="359765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rgbClr val="002060"/>
                </a:solidFill>
                <a:latin typeface="Yu Gothic" panose="020B0400000000000000" pitchFamily="34" charset="-128"/>
                <a:ea typeface="Yu Gothic" panose="020B0400000000000000" pitchFamily="34" charset="-128"/>
              </a:rPr>
              <a:t>Création des représentations vectorielles :</a:t>
            </a:r>
            <a:br>
              <a:rPr lang="fr-FR" sz="1400" b="1" dirty="0">
                <a:solidFill>
                  <a:srgbClr val="002060"/>
                </a:solidFill>
                <a:latin typeface="Yu Gothic" panose="020B0400000000000000" pitchFamily="34" charset="-128"/>
                <a:ea typeface="Yu Gothic" panose="020B0400000000000000" pitchFamily="34" charset="-128"/>
              </a:rPr>
            </a:br>
            <a:r>
              <a:rPr lang="fr-FR" sz="1400" b="1" dirty="0">
                <a:solidFill>
                  <a:srgbClr val="002060"/>
                </a:solidFill>
                <a:latin typeface="Yu Gothic" panose="020B0400000000000000" pitchFamily="34" charset="-128"/>
                <a:ea typeface="Yu Gothic" panose="020B0400000000000000" pitchFamily="34" charset="-128"/>
              </a:rPr>
              <a:t>   • Bag-of-</a:t>
            </a:r>
            <a:r>
              <a:rPr lang="fr-FR" sz="1400" b="1" dirty="0" err="1">
                <a:solidFill>
                  <a:srgbClr val="002060"/>
                </a:solidFill>
                <a:latin typeface="Yu Gothic" panose="020B0400000000000000" pitchFamily="34" charset="-128"/>
                <a:ea typeface="Yu Gothic" panose="020B0400000000000000" pitchFamily="34" charset="-128"/>
              </a:rPr>
              <a:t>Words</a:t>
            </a:r>
            <a:r>
              <a:rPr lang="fr-FR" sz="1400" b="1" dirty="0">
                <a:solidFill>
                  <a:srgbClr val="002060"/>
                </a:solidFill>
                <a:latin typeface="Yu Gothic" panose="020B0400000000000000" pitchFamily="34" charset="-128"/>
                <a:ea typeface="Yu Gothic" panose="020B0400000000000000" pitchFamily="34" charset="-128"/>
              </a:rPr>
              <a:t> (</a:t>
            </a:r>
            <a:r>
              <a:rPr lang="fr-FR" sz="1400" b="1" dirty="0" err="1">
                <a:solidFill>
                  <a:srgbClr val="002060"/>
                </a:solidFill>
                <a:latin typeface="Yu Gothic" panose="020B0400000000000000" pitchFamily="34" charset="-128"/>
                <a:ea typeface="Yu Gothic" panose="020B0400000000000000" pitchFamily="34" charset="-128"/>
              </a:rPr>
              <a:t>BoW</a:t>
            </a:r>
            <a:r>
              <a:rPr lang="fr-FR" sz="1400" b="1" dirty="0">
                <a:solidFill>
                  <a:srgbClr val="002060"/>
                </a:solidFill>
                <a:latin typeface="Yu Gothic" panose="020B0400000000000000" pitchFamily="34" charset="-128"/>
                <a:ea typeface="Yu Gothic" panose="020B0400000000000000" pitchFamily="34" charset="-128"/>
              </a:rPr>
              <a:t>)</a:t>
            </a:r>
            <a:br>
              <a:rPr lang="fr-FR" sz="1400" b="1" dirty="0">
                <a:solidFill>
                  <a:srgbClr val="002060"/>
                </a:solidFill>
                <a:latin typeface="Yu Gothic" panose="020B0400000000000000" pitchFamily="34" charset="-128"/>
                <a:ea typeface="Yu Gothic" panose="020B0400000000000000" pitchFamily="34" charset="-128"/>
              </a:rPr>
            </a:br>
            <a:r>
              <a:rPr lang="fr-FR" sz="1400" b="1" dirty="0">
                <a:solidFill>
                  <a:srgbClr val="002060"/>
                </a:solidFill>
                <a:latin typeface="Yu Gothic" panose="020B0400000000000000" pitchFamily="34" charset="-128"/>
                <a:ea typeface="Yu Gothic" panose="020B0400000000000000" pitchFamily="34" charset="-128"/>
              </a:rPr>
              <a:t>   • TF-IDF</a:t>
            </a:r>
            <a:br>
              <a:rPr lang="fr-FR" sz="1600" b="1" dirty="0">
                <a:latin typeface="Yu Gothic" panose="020B0400000000000000" pitchFamily="34" charset="-128"/>
                <a:ea typeface="Yu Gothic" panose="020B0400000000000000" pitchFamily="34" charset="-128"/>
              </a:rPr>
            </a:br>
            <a:endParaRPr lang="fr-FR" sz="1600" b="1" dirty="0">
              <a:latin typeface="Yu Gothic" panose="020B0400000000000000" pitchFamily="34" charset="-128"/>
              <a:ea typeface="Yu Gothic" panose="020B0400000000000000" pitchFamily="34" charset="-128"/>
            </a:endParaRPr>
          </a:p>
          <a:p>
            <a:pPr algn="ctr"/>
            <a:endParaRPr lang="fr-FR" dirty="0"/>
          </a:p>
        </p:txBody>
      </p:sp>
      <p:sp>
        <p:nvSpPr>
          <p:cNvPr id="22" name="Flèche : bas 21">
            <a:extLst>
              <a:ext uri="{FF2B5EF4-FFF2-40B4-BE49-F238E27FC236}">
                <a16:creationId xmlns:a16="http://schemas.microsoft.com/office/drawing/2014/main" id="{D910153F-F409-D1B8-9BEB-6F5CA9FB642E}"/>
              </a:ext>
            </a:extLst>
          </p:cNvPr>
          <p:cNvSpPr/>
          <p:nvPr/>
        </p:nvSpPr>
        <p:spPr>
          <a:xfrm>
            <a:off x="808155" y="2871353"/>
            <a:ext cx="247337" cy="307295"/>
          </a:xfrm>
          <a:prstGeom prst="downArrow">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 bas 22">
            <a:extLst>
              <a:ext uri="{FF2B5EF4-FFF2-40B4-BE49-F238E27FC236}">
                <a16:creationId xmlns:a16="http://schemas.microsoft.com/office/drawing/2014/main" id="{73A5C2A1-923C-AE97-5C5C-568EAD479CF2}"/>
              </a:ext>
            </a:extLst>
          </p:cNvPr>
          <p:cNvSpPr/>
          <p:nvPr/>
        </p:nvSpPr>
        <p:spPr>
          <a:xfrm>
            <a:off x="3202957" y="2871353"/>
            <a:ext cx="247337" cy="307295"/>
          </a:xfrm>
          <a:prstGeom prst="downArrow">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 bas 23">
            <a:extLst>
              <a:ext uri="{FF2B5EF4-FFF2-40B4-BE49-F238E27FC236}">
                <a16:creationId xmlns:a16="http://schemas.microsoft.com/office/drawing/2014/main" id="{48B3224F-3346-BEAE-E69B-6B9099EE3B12}"/>
              </a:ext>
            </a:extLst>
          </p:cNvPr>
          <p:cNvSpPr/>
          <p:nvPr/>
        </p:nvSpPr>
        <p:spPr>
          <a:xfrm>
            <a:off x="5665944" y="2871353"/>
            <a:ext cx="247337" cy="307295"/>
          </a:xfrm>
          <a:prstGeom prst="downArrow">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lèche : bas 27">
            <a:extLst>
              <a:ext uri="{FF2B5EF4-FFF2-40B4-BE49-F238E27FC236}">
                <a16:creationId xmlns:a16="http://schemas.microsoft.com/office/drawing/2014/main" id="{FCE012A6-BBA7-8D8F-A38A-D84A504DDF02}"/>
              </a:ext>
            </a:extLst>
          </p:cNvPr>
          <p:cNvSpPr/>
          <p:nvPr/>
        </p:nvSpPr>
        <p:spPr>
          <a:xfrm>
            <a:off x="8294508" y="2835007"/>
            <a:ext cx="247337" cy="307295"/>
          </a:xfrm>
          <a:prstGeom prst="downArrow">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 bas 28">
            <a:extLst>
              <a:ext uri="{FF2B5EF4-FFF2-40B4-BE49-F238E27FC236}">
                <a16:creationId xmlns:a16="http://schemas.microsoft.com/office/drawing/2014/main" id="{224C2901-E224-0BA7-75A6-D3C57A92C1A0}"/>
              </a:ext>
            </a:extLst>
          </p:cNvPr>
          <p:cNvSpPr/>
          <p:nvPr/>
        </p:nvSpPr>
        <p:spPr>
          <a:xfrm>
            <a:off x="10812979" y="2835007"/>
            <a:ext cx="247337" cy="307295"/>
          </a:xfrm>
          <a:prstGeom prst="downArrow">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34CA0B65-3B45-D80F-5336-24E574E8932F}"/>
              </a:ext>
            </a:extLst>
          </p:cNvPr>
          <p:cNvSpPr>
            <a:spLocks noGrp="1"/>
          </p:cNvSpPr>
          <p:nvPr>
            <p:ph type="sldNum" sz="quarter" idx="12"/>
          </p:nvPr>
        </p:nvSpPr>
        <p:spPr>
          <a:xfrm>
            <a:off x="9257750" y="6385214"/>
            <a:ext cx="2819399" cy="345796"/>
          </a:xfrm>
        </p:spPr>
        <p:txBody>
          <a:bodyPr/>
          <a:lstStyle/>
          <a:p>
            <a:r>
              <a:rPr lang="en-US" sz="2400" dirty="0"/>
              <a:t>12</a:t>
            </a:r>
          </a:p>
        </p:txBody>
      </p:sp>
    </p:spTree>
    <p:extLst>
      <p:ext uri="{BB962C8B-B14F-4D97-AF65-F5344CB8AC3E}">
        <p14:creationId xmlns:p14="http://schemas.microsoft.com/office/powerpoint/2010/main" val="4202196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295F5B-31DA-54DC-CD69-0B19FCC8CCEA}"/>
              </a:ext>
            </a:extLst>
          </p:cNvPr>
          <p:cNvSpPr>
            <a:spLocks noGrp="1"/>
          </p:cNvSpPr>
          <p:nvPr>
            <p:ph type="title"/>
          </p:nvPr>
        </p:nvSpPr>
        <p:spPr>
          <a:xfrm>
            <a:off x="921895" y="157397"/>
            <a:ext cx="10965305" cy="532151"/>
          </a:xfrm>
        </p:spPr>
        <p:txBody>
          <a:bodyPr>
            <a:normAutofit/>
          </a:bodyPr>
          <a:lstStyle/>
          <a:p>
            <a:r>
              <a:rPr lang="en-US" sz="2800" b="1" dirty="0" err="1">
                <a:solidFill>
                  <a:schemeClr val="accent1">
                    <a:lumMod val="75000"/>
                  </a:schemeClr>
                </a:solidFill>
                <a:latin typeface="Yu Gothic" panose="020B0400000000000000" pitchFamily="34" charset="-128"/>
                <a:ea typeface="Yu Gothic" panose="020B0400000000000000" pitchFamily="34" charset="-128"/>
              </a:rPr>
              <a:t>Méthode</a:t>
            </a:r>
            <a:r>
              <a:rPr lang="en-US" sz="2800" b="1" dirty="0">
                <a:solidFill>
                  <a:schemeClr val="accent1">
                    <a:lumMod val="75000"/>
                  </a:schemeClr>
                </a:solidFill>
                <a:latin typeface="Yu Gothic" panose="020B0400000000000000" pitchFamily="34" charset="-128"/>
                <a:ea typeface="Yu Gothic" panose="020B0400000000000000" pitchFamily="34" charset="-128"/>
              </a:rPr>
              <a:t> Bag of Words (</a:t>
            </a:r>
            <a:r>
              <a:rPr lang="en-US" sz="2800" b="1" dirty="0" err="1">
                <a:solidFill>
                  <a:schemeClr val="accent1">
                    <a:lumMod val="75000"/>
                  </a:schemeClr>
                </a:solidFill>
                <a:latin typeface="Yu Gothic" panose="020B0400000000000000" pitchFamily="34" charset="-128"/>
                <a:ea typeface="Yu Gothic" panose="020B0400000000000000" pitchFamily="34" charset="-128"/>
              </a:rPr>
              <a:t>BoW</a:t>
            </a:r>
            <a:r>
              <a:rPr lang="en-US" sz="2800" b="1" dirty="0">
                <a:solidFill>
                  <a:schemeClr val="accent1">
                    <a:lumMod val="75000"/>
                  </a:schemeClr>
                </a:solidFill>
                <a:latin typeface="Yu Gothic" panose="020B0400000000000000" pitchFamily="34" charset="-128"/>
                <a:ea typeface="Yu Gothic" panose="020B0400000000000000" pitchFamily="34" charset="-128"/>
              </a:rPr>
              <a:t>) &amp; </a:t>
            </a:r>
            <a:r>
              <a:rPr lang="en-US" sz="2800" b="1" dirty="0" err="1">
                <a:solidFill>
                  <a:schemeClr val="accent1">
                    <a:lumMod val="75000"/>
                  </a:schemeClr>
                </a:solidFill>
                <a:latin typeface="Yu Gothic" panose="020B0400000000000000" pitchFamily="34" charset="-128"/>
                <a:ea typeface="Yu Gothic" panose="020B0400000000000000" pitchFamily="34" charset="-128"/>
              </a:rPr>
              <a:t>WordCloud</a:t>
            </a:r>
            <a:r>
              <a:rPr lang="en-US" sz="2800" b="1" dirty="0">
                <a:solidFill>
                  <a:schemeClr val="accent1">
                    <a:lumMod val="75000"/>
                  </a:schemeClr>
                </a:solidFill>
                <a:latin typeface="Yu Gothic" panose="020B0400000000000000" pitchFamily="34" charset="-128"/>
                <a:ea typeface="Yu Gothic" panose="020B0400000000000000" pitchFamily="34" charset="-128"/>
              </a:rPr>
              <a:t> (1)</a:t>
            </a:r>
            <a:endParaRPr lang="fr-FR" sz="2800" b="1" dirty="0">
              <a:solidFill>
                <a:schemeClr val="accent1">
                  <a:lumMod val="75000"/>
                </a:schemeClr>
              </a:solidFill>
              <a:latin typeface="Yu Gothic" panose="020B0400000000000000" pitchFamily="34" charset="-128"/>
              <a:ea typeface="Yu Gothic" panose="020B0400000000000000" pitchFamily="34" charset="-128"/>
            </a:endParaRPr>
          </a:p>
        </p:txBody>
      </p:sp>
      <p:sp>
        <p:nvSpPr>
          <p:cNvPr id="3" name="Espace réservé du contenu 2">
            <a:extLst>
              <a:ext uri="{FF2B5EF4-FFF2-40B4-BE49-F238E27FC236}">
                <a16:creationId xmlns:a16="http://schemas.microsoft.com/office/drawing/2014/main" id="{DE0594CE-6F25-C514-9B24-52C835C92DB3}"/>
              </a:ext>
            </a:extLst>
          </p:cNvPr>
          <p:cNvSpPr>
            <a:spLocks noGrp="1"/>
          </p:cNvSpPr>
          <p:nvPr>
            <p:ph idx="1"/>
          </p:nvPr>
        </p:nvSpPr>
        <p:spPr>
          <a:xfrm>
            <a:off x="921895" y="689548"/>
            <a:ext cx="10965305" cy="6168451"/>
          </a:xfrm>
        </p:spPr>
        <p:txBody>
          <a:bodyPr>
            <a:normAutofit/>
          </a:bodyPr>
          <a:lstStyle/>
          <a:p>
            <a:pPr>
              <a:lnSpc>
                <a:spcPct val="150000"/>
              </a:lnSpc>
            </a:pPr>
            <a:r>
              <a:rPr lang="fr-FR" b="1" u="sng" dirty="0">
                <a:solidFill>
                  <a:schemeClr val="tx1"/>
                </a:solidFill>
                <a:latin typeface="Yu Gothic" panose="020B0400000000000000" pitchFamily="34" charset="-128"/>
                <a:ea typeface="Yu Gothic" panose="020B0400000000000000" pitchFamily="34" charset="-128"/>
              </a:rPr>
              <a:t>Définition de </a:t>
            </a:r>
            <a:r>
              <a:rPr lang="fr-FR" b="1" u="sng" dirty="0" err="1">
                <a:solidFill>
                  <a:schemeClr val="tx1"/>
                </a:solidFill>
                <a:latin typeface="Yu Gothic" panose="020B0400000000000000" pitchFamily="34" charset="-128"/>
                <a:ea typeface="Yu Gothic" panose="020B0400000000000000" pitchFamily="34" charset="-128"/>
              </a:rPr>
              <a:t>CountVectorizer</a:t>
            </a:r>
            <a:r>
              <a:rPr lang="fr-FR" b="1" dirty="0">
                <a:solidFill>
                  <a:schemeClr val="tx1"/>
                </a:solidFill>
                <a:latin typeface="Yu Gothic" panose="020B0400000000000000" pitchFamily="34" charset="-128"/>
                <a:ea typeface="Yu Gothic" panose="020B0400000000000000" pitchFamily="34" charset="-128"/>
              </a:rPr>
              <a:t>	</a:t>
            </a:r>
            <a:r>
              <a:rPr lang="fr-FR" sz="1600" dirty="0">
                <a:solidFill>
                  <a:schemeClr val="tx1"/>
                </a:solidFill>
                <a:latin typeface="Yu Gothic" panose="020B0400000000000000" pitchFamily="34" charset="-128"/>
                <a:ea typeface="Yu Gothic" panose="020B0400000000000000" pitchFamily="34" charset="-128"/>
              </a:rPr>
              <a:t>	</a:t>
            </a:r>
            <a:r>
              <a:rPr lang="fr-FR" sz="1600" b="1" dirty="0">
                <a:solidFill>
                  <a:schemeClr val="tx1"/>
                </a:solidFill>
                <a:latin typeface="Yu Gothic" panose="020B0400000000000000" pitchFamily="34" charset="-128"/>
                <a:ea typeface="Yu Gothic" panose="020B0400000000000000" pitchFamily="34" charset="-128"/>
              </a:rPr>
              <a:t>Exemple de la phrase TEST </a:t>
            </a:r>
          </a:p>
          <a:p>
            <a:pPr marL="0" indent="0">
              <a:buNone/>
            </a:pPr>
            <a:endParaRPr lang="fr-FR" sz="1600" dirty="0">
              <a:solidFill>
                <a:schemeClr val="tx1"/>
              </a:solidFill>
              <a:latin typeface="Yu Gothic" panose="020B0400000000000000" pitchFamily="34" charset="-128"/>
              <a:ea typeface="Yu Gothic" panose="020B0400000000000000" pitchFamily="34" charset="-128"/>
            </a:endParaRPr>
          </a:p>
          <a:p>
            <a:endParaRPr lang="fr-FR" sz="1600" dirty="0">
              <a:solidFill>
                <a:schemeClr val="tx1"/>
              </a:solidFill>
              <a:latin typeface="Yu Gothic" panose="020B0400000000000000" pitchFamily="34" charset="-128"/>
              <a:ea typeface="Yu Gothic" panose="020B0400000000000000" pitchFamily="34" charset="-128"/>
            </a:endParaRPr>
          </a:p>
          <a:p>
            <a:endParaRPr lang="fr-FR" sz="1600" dirty="0">
              <a:solidFill>
                <a:schemeClr val="tx1"/>
              </a:solidFill>
              <a:latin typeface="Yu Gothic" panose="020B0400000000000000" pitchFamily="34" charset="-128"/>
              <a:ea typeface="Yu Gothic" panose="020B0400000000000000" pitchFamily="34" charset="-128"/>
            </a:endParaRPr>
          </a:p>
          <a:p>
            <a:pPr marL="0" indent="0">
              <a:buNone/>
            </a:pPr>
            <a:endParaRPr lang="fr-FR" sz="1600" dirty="0">
              <a:solidFill>
                <a:schemeClr val="tx1"/>
              </a:solidFill>
              <a:latin typeface="Yu Gothic" panose="020B0400000000000000" pitchFamily="34" charset="-128"/>
              <a:ea typeface="Yu Gothic" panose="020B0400000000000000" pitchFamily="34" charset="-128"/>
            </a:endParaRPr>
          </a:p>
          <a:p>
            <a:pPr marL="0" indent="0">
              <a:buNone/>
            </a:pPr>
            <a:endParaRPr lang="fr-FR" sz="1600" dirty="0">
              <a:solidFill>
                <a:schemeClr val="tx1"/>
              </a:solidFill>
              <a:latin typeface="Yu Gothic" panose="020B0400000000000000" pitchFamily="34" charset="-128"/>
              <a:ea typeface="Yu Gothic" panose="020B0400000000000000" pitchFamily="34" charset="-128"/>
            </a:endParaRPr>
          </a:p>
          <a:p>
            <a:pPr marL="0" indent="0">
              <a:buNone/>
            </a:pPr>
            <a:endParaRPr lang="fr-FR" sz="1600" dirty="0">
              <a:solidFill>
                <a:schemeClr val="tx1"/>
              </a:solidFill>
              <a:latin typeface="Yu Gothic" panose="020B0400000000000000" pitchFamily="34" charset="-128"/>
              <a:ea typeface="Yu Gothic" panose="020B0400000000000000" pitchFamily="34" charset="-128"/>
            </a:endParaRPr>
          </a:p>
          <a:p>
            <a:pPr marL="0" indent="0">
              <a:buNone/>
            </a:pPr>
            <a:endParaRPr lang="fr-FR" sz="1600" dirty="0">
              <a:solidFill>
                <a:schemeClr val="tx1"/>
              </a:solidFill>
              <a:latin typeface="Yu Gothic" panose="020B0400000000000000" pitchFamily="34" charset="-128"/>
              <a:ea typeface="Yu Gothic" panose="020B0400000000000000" pitchFamily="34" charset="-128"/>
            </a:endParaRPr>
          </a:p>
          <a:p>
            <a:pPr marL="0" indent="0">
              <a:buNone/>
            </a:pPr>
            <a:endParaRPr lang="fr-FR" sz="1600" dirty="0">
              <a:solidFill>
                <a:schemeClr val="tx1"/>
              </a:solidFill>
              <a:latin typeface="Yu Gothic" panose="020B0400000000000000" pitchFamily="34" charset="-128"/>
              <a:ea typeface="Yu Gothic" panose="020B0400000000000000" pitchFamily="34" charset="-128"/>
            </a:endParaRPr>
          </a:p>
          <a:p>
            <a:pPr marL="0" indent="0">
              <a:buNone/>
            </a:pPr>
            <a:endParaRPr lang="fr-FR" sz="1600" dirty="0">
              <a:solidFill>
                <a:schemeClr val="tx1"/>
              </a:solidFill>
              <a:latin typeface="Yu Gothic" panose="020B0400000000000000" pitchFamily="34" charset="-128"/>
              <a:ea typeface="Yu Gothic" panose="020B0400000000000000" pitchFamily="34" charset="-128"/>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pPr marL="0" indent="0">
              <a:buNone/>
            </a:pPr>
            <a:endParaRPr lang="fr-FR" dirty="0"/>
          </a:p>
        </p:txBody>
      </p:sp>
      <p:sp>
        <p:nvSpPr>
          <p:cNvPr id="6" name="Flèche : droite 5">
            <a:extLst>
              <a:ext uri="{FF2B5EF4-FFF2-40B4-BE49-F238E27FC236}">
                <a16:creationId xmlns:a16="http://schemas.microsoft.com/office/drawing/2014/main" id="{8FE6B6ED-54F5-08B5-85E7-D27E64219322}"/>
              </a:ext>
            </a:extLst>
          </p:cNvPr>
          <p:cNvSpPr/>
          <p:nvPr/>
        </p:nvSpPr>
        <p:spPr>
          <a:xfrm rot="5400000">
            <a:off x="7332008" y="1422193"/>
            <a:ext cx="715782" cy="3147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a:extLst>
              <a:ext uri="{FF2B5EF4-FFF2-40B4-BE49-F238E27FC236}">
                <a16:creationId xmlns:a16="http://schemas.microsoft.com/office/drawing/2014/main" id="{744228AC-EB79-3B8B-3153-A791B6361910}"/>
              </a:ext>
            </a:extLst>
          </p:cNvPr>
          <p:cNvSpPr/>
          <p:nvPr/>
        </p:nvSpPr>
        <p:spPr>
          <a:xfrm>
            <a:off x="1206601" y="1262921"/>
            <a:ext cx="2915586" cy="4332157"/>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dirty="0" err="1">
                <a:solidFill>
                  <a:schemeClr val="tx1"/>
                </a:solidFill>
                <a:latin typeface="Yu Gothic" panose="020B0400000000000000" pitchFamily="34" charset="-128"/>
                <a:ea typeface="Yu Gothic" panose="020B0400000000000000" pitchFamily="34" charset="-128"/>
              </a:rPr>
              <a:t>CountVectorizer</a:t>
            </a:r>
            <a:r>
              <a:rPr lang="fr-FR" sz="1400" b="1" dirty="0">
                <a:solidFill>
                  <a:schemeClr val="tx1"/>
                </a:solidFill>
                <a:latin typeface="Yu Gothic" panose="020B0400000000000000" pitchFamily="34" charset="-128"/>
                <a:ea typeface="Yu Gothic" panose="020B0400000000000000" pitchFamily="34" charset="-128"/>
              </a:rPr>
              <a:t> </a:t>
            </a:r>
            <a:r>
              <a:rPr lang="fr-FR" sz="1400" dirty="0">
                <a:solidFill>
                  <a:schemeClr val="tx1"/>
                </a:solidFill>
                <a:latin typeface="Yu Gothic" panose="020B0400000000000000" pitchFamily="34" charset="-128"/>
                <a:ea typeface="Yu Gothic" panose="020B0400000000000000" pitchFamily="34" charset="-128"/>
              </a:rPr>
              <a:t>est une méthode de vectorisation des textes qui transforme une collection de documents textuels en une matrice de comptage des mots. </a:t>
            </a:r>
          </a:p>
          <a:p>
            <a:endParaRPr lang="fr-FR" sz="1400" b="1" dirty="0">
              <a:solidFill>
                <a:schemeClr val="tx1"/>
              </a:solidFill>
              <a:latin typeface="Yu Gothic" panose="020B0400000000000000" pitchFamily="34" charset="-128"/>
              <a:ea typeface="Yu Gothic" panose="020B0400000000000000" pitchFamily="34" charset="-128"/>
            </a:endParaRPr>
          </a:p>
          <a:p>
            <a:r>
              <a:rPr lang="fr-FR" sz="1400" dirty="0">
                <a:solidFill>
                  <a:schemeClr val="tx1"/>
                </a:solidFill>
                <a:latin typeface="Yu Gothic" panose="020B0400000000000000" pitchFamily="34" charset="-128"/>
                <a:ea typeface="Yu Gothic" panose="020B0400000000000000" pitchFamily="34" charset="-128"/>
              </a:rPr>
              <a:t>Chaque ligne représente un document et chaque colonne un mot du vocabulaire. </a:t>
            </a:r>
          </a:p>
          <a:p>
            <a:endParaRPr lang="fr-FR" sz="1400" b="1" dirty="0">
              <a:solidFill>
                <a:schemeClr val="tx1"/>
              </a:solidFill>
              <a:latin typeface="Yu Gothic" panose="020B0400000000000000" pitchFamily="34" charset="-128"/>
              <a:ea typeface="Yu Gothic" panose="020B0400000000000000" pitchFamily="34" charset="-128"/>
            </a:endParaRPr>
          </a:p>
          <a:p>
            <a:r>
              <a:rPr lang="fr-FR" sz="1400" dirty="0">
                <a:solidFill>
                  <a:schemeClr val="tx1"/>
                </a:solidFill>
                <a:latin typeface="Yu Gothic" panose="020B0400000000000000" pitchFamily="34" charset="-128"/>
                <a:ea typeface="Yu Gothic" panose="020B0400000000000000" pitchFamily="34" charset="-128"/>
              </a:rPr>
              <a:t>La valeur dans la matrice correspond au nombre d’occurrences du mot dans le document.</a:t>
            </a:r>
          </a:p>
        </p:txBody>
      </p:sp>
      <p:pic>
        <p:nvPicPr>
          <p:cNvPr id="11" name="Image 10">
            <a:extLst>
              <a:ext uri="{FF2B5EF4-FFF2-40B4-BE49-F238E27FC236}">
                <a16:creationId xmlns:a16="http://schemas.microsoft.com/office/drawing/2014/main" id="{17453D9E-EF41-3EAE-E4FE-BC9A5CDACDF7}"/>
              </a:ext>
            </a:extLst>
          </p:cNvPr>
          <p:cNvPicPr>
            <a:picLocks noChangeAspect="1"/>
          </p:cNvPicPr>
          <p:nvPr/>
        </p:nvPicPr>
        <p:blipFill>
          <a:blip r:embed="rId3"/>
          <a:stretch>
            <a:fillRect/>
          </a:stretch>
        </p:blipFill>
        <p:spPr>
          <a:xfrm>
            <a:off x="4571569" y="2000793"/>
            <a:ext cx="6698536" cy="4467463"/>
          </a:xfrm>
          <a:prstGeom prst="rect">
            <a:avLst/>
          </a:prstGeom>
        </p:spPr>
      </p:pic>
      <p:sp>
        <p:nvSpPr>
          <p:cNvPr id="4" name="Espace réservé du numéro de diapositive 3">
            <a:extLst>
              <a:ext uri="{FF2B5EF4-FFF2-40B4-BE49-F238E27FC236}">
                <a16:creationId xmlns:a16="http://schemas.microsoft.com/office/drawing/2014/main" id="{A6DCC868-9061-0F61-4DC5-3C1DD9F0D18F}"/>
              </a:ext>
            </a:extLst>
          </p:cNvPr>
          <p:cNvSpPr>
            <a:spLocks noGrp="1"/>
          </p:cNvSpPr>
          <p:nvPr>
            <p:ph type="sldNum" sz="quarter" idx="12"/>
          </p:nvPr>
        </p:nvSpPr>
        <p:spPr>
          <a:xfrm>
            <a:off x="9067801" y="6468256"/>
            <a:ext cx="2819399" cy="345796"/>
          </a:xfrm>
        </p:spPr>
        <p:txBody>
          <a:bodyPr/>
          <a:lstStyle/>
          <a:p>
            <a:r>
              <a:rPr lang="en-US" sz="2400" dirty="0"/>
              <a:t>13</a:t>
            </a:r>
          </a:p>
        </p:txBody>
      </p:sp>
    </p:spTree>
    <p:extLst>
      <p:ext uri="{BB962C8B-B14F-4D97-AF65-F5344CB8AC3E}">
        <p14:creationId xmlns:p14="http://schemas.microsoft.com/office/powerpoint/2010/main" val="1435698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55320-3E8B-0ECE-D1D5-34046663B769}"/>
              </a:ext>
            </a:extLst>
          </p:cNvPr>
          <p:cNvSpPr>
            <a:spLocks noGrp="1"/>
          </p:cNvSpPr>
          <p:nvPr>
            <p:ph type="title"/>
          </p:nvPr>
        </p:nvSpPr>
        <p:spPr>
          <a:xfrm>
            <a:off x="936885" y="134911"/>
            <a:ext cx="10942819" cy="629587"/>
          </a:xfrm>
        </p:spPr>
        <p:txBody>
          <a:bodyPr>
            <a:normAutofit fontScale="90000"/>
          </a:bodyPr>
          <a:lstStyle/>
          <a:p>
            <a:r>
              <a:rPr lang="fr-FR" sz="3100" b="1" dirty="0">
                <a:solidFill>
                  <a:schemeClr val="accent1">
                    <a:lumMod val="75000"/>
                  </a:schemeClr>
                </a:solidFill>
                <a:latin typeface="Yu Gothic" panose="020B0400000000000000" pitchFamily="34" charset="-128"/>
                <a:ea typeface="Yu Gothic" panose="020B0400000000000000" pitchFamily="34" charset="-128"/>
              </a:rPr>
              <a:t>Méthode Bag of </a:t>
            </a:r>
            <a:r>
              <a:rPr lang="fr-FR" sz="3100" b="1" dirty="0" err="1">
                <a:solidFill>
                  <a:schemeClr val="accent1">
                    <a:lumMod val="75000"/>
                  </a:schemeClr>
                </a:solidFill>
                <a:latin typeface="Yu Gothic" panose="020B0400000000000000" pitchFamily="34" charset="-128"/>
                <a:ea typeface="Yu Gothic" panose="020B0400000000000000" pitchFamily="34" charset="-128"/>
              </a:rPr>
              <a:t>Words</a:t>
            </a:r>
            <a:r>
              <a:rPr lang="fr-FR" sz="3100" b="1" dirty="0">
                <a:solidFill>
                  <a:schemeClr val="accent1">
                    <a:lumMod val="75000"/>
                  </a:schemeClr>
                </a:solidFill>
                <a:latin typeface="Yu Gothic" panose="020B0400000000000000" pitchFamily="34" charset="-128"/>
                <a:ea typeface="Yu Gothic" panose="020B0400000000000000" pitchFamily="34" charset="-128"/>
              </a:rPr>
              <a:t> (</a:t>
            </a:r>
            <a:r>
              <a:rPr lang="fr-FR" sz="3100" b="1" dirty="0" err="1">
                <a:solidFill>
                  <a:schemeClr val="accent1">
                    <a:lumMod val="75000"/>
                  </a:schemeClr>
                </a:solidFill>
                <a:latin typeface="Yu Gothic" panose="020B0400000000000000" pitchFamily="34" charset="-128"/>
                <a:ea typeface="Yu Gothic" panose="020B0400000000000000" pitchFamily="34" charset="-128"/>
              </a:rPr>
              <a:t>BoW</a:t>
            </a:r>
            <a:r>
              <a:rPr lang="fr-FR" sz="3100" b="1" dirty="0">
                <a:solidFill>
                  <a:schemeClr val="accent1">
                    <a:lumMod val="75000"/>
                  </a:schemeClr>
                </a:solidFill>
                <a:latin typeface="Yu Gothic" panose="020B0400000000000000" pitchFamily="34" charset="-128"/>
                <a:ea typeface="Yu Gothic" panose="020B0400000000000000" pitchFamily="34" charset="-128"/>
              </a:rPr>
              <a:t>) &amp; </a:t>
            </a:r>
            <a:r>
              <a:rPr lang="fr-FR" sz="3100" b="1" dirty="0" err="1">
                <a:solidFill>
                  <a:schemeClr val="accent1">
                    <a:lumMod val="75000"/>
                  </a:schemeClr>
                </a:solidFill>
                <a:latin typeface="Yu Gothic" panose="020B0400000000000000" pitchFamily="34" charset="-128"/>
                <a:ea typeface="Yu Gothic" panose="020B0400000000000000" pitchFamily="34" charset="-128"/>
              </a:rPr>
              <a:t>WordCloud</a:t>
            </a:r>
            <a:r>
              <a:rPr lang="fr-FR" sz="3100" b="1" dirty="0">
                <a:solidFill>
                  <a:schemeClr val="accent1">
                    <a:lumMod val="75000"/>
                  </a:schemeClr>
                </a:solidFill>
                <a:latin typeface="Yu Gothic" panose="020B0400000000000000" pitchFamily="34" charset="-128"/>
                <a:ea typeface="Yu Gothic" panose="020B0400000000000000" pitchFamily="34" charset="-128"/>
              </a:rPr>
              <a:t> (2)</a:t>
            </a:r>
            <a:br>
              <a:rPr lang="fr-FR" sz="5400" b="1" dirty="0">
                <a:solidFill>
                  <a:schemeClr val="tx1"/>
                </a:solidFill>
                <a:latin typeface="Yu Gothic" panose="020B0400000000000000" pitchFamily="34" charset="-128"/>
                <a:ea typeface="Yu Gothic" panose="020B0400000000000000" pitchFamily="34" charset="-128"/>
              </a:rPr>
            </a:br>
            <a:endParaRPr lang="fr-FR" dirty="0"/>
          </a:p>
        </p:txBody>
      </p:sp>
      <p:sp>
        <p:nvSpPr>
          <p:cNvPr id="3" name="Espace réservé du contenu 2">
            <a:extLst>
              <a:ext uri="{FF2B5EF4-FFF2-40B4-BE49-F238E27FC236}">
                <a16:creationId xmlns:a16="http://schemas.microsoft.com/office/drawing/2014/main" id="{10225B3B-8489-BD97-1D4C-3CD844F70237}"/>
              </a:ext>
            </a:extLst>
          </p:cNvPr>
          <p:cNvSpPr>
            <a:spLocks noGrp="1"/>
          </p:cNvSpPr>
          <p:nvPr>
            <p:ph idx="1"/>
          </p:nvPr>
        </p:nvSpPr>
        <p:spPr>
          <a:xfrm>
            <a:off x="936885" y="764498"/>
            <a:ext cx="10942819" cy="6026045"/>
          </a:xfrm>
        </p:spPr>
        <p:txBody>
          <a:bodyPr/>
          <a:lstStyle/>
          <a:p>
            <a:pPr>
              <a:lnSpc>
                <a:spcPct val="200000"/>
              </a:lnSpc>
              <a:buFont typeface="Wingdings" panose="05000000000000000000" pitchFamily="2" charset="2"/>
              <a:buChar char="§"/>
            </a:pPr>
            <a:r>
              <a:rPr lang="fr-FR" sz="1400" b="1" dirty="0">
                <a:solidFill>
                  <a:schemeClr val="tx1"/>
                </a:solidFill>
                <a:latin typeface="Yu Gothic" panose="020B0400000000000000" pitchFamily="34" charset="-128"/>
                <a:ea typeface="Yu Gothic" panose="020B0400000000000000" pitchFamily="34" charset="-128"/>
              </a:rPr>
              <a:t>Création de la matrice </a:t>
            </a:r>
            <a:r>
              <a:rPr lang="fr-FR" sz="1400" b="1" dirty="0" err="1">
                <a:solidFill>
                  <a:schemeClr val="tx1"/>
                </a:solidFill>
                <a:latin typeface="Yu Gothic" panose="020B0400000000000000" pitchFamily="34" charset="-128"/>
                <a:ea typeface="Yu Gothic" panose="020B0400000000000000" pitchFamily="34" charset="-128"/>
              </a:rPr>
              <a:t>BoW</a:t>
            </a:r>
            <a:r>
              <a:rPr lang="fr-FR" sz="1400" b="1" dirty="0">
                <a:solidFill>
                  <a:schemeClr val="tx1"/>
                </a:solidFill>
                <a:latin typeface="Yu Gothic" panose="020B0400000000000000" pitchFamily="34" charset="-128"/>
                <a:ea typeface="Yu Gothic" panose="020B0400000000000000" pitchFamily="34" charset="-128"/>
              </a:rPr>
              <a:t> avec « </a:t>
            </a:r>
            <a:r>
              <a:rPr lang="fr-FR" sz="1400" b="1" dirty="0" err="1">
                <a:solidFill>
                  <a:schemeClr val="tx1"/>
                </a:solidFill>
                <a:latin typeface="Yu Gothic" panose="020B0400000000000000" pitchFamily="34" charset="-128"/>
                <a:ea typeface="Yu Gothic" panose="020B0400000000000000" pitchFamily="34" charset="-128"/>
              </a:rPr>
              <a:t>CountVectorizer</a:t>
            </a:r>
            <a:r>
              <a:rPr lang="fr-FR" sz="1400" b="1" dirty="0">
                <a:solidFill>
                  <a:schemeClr val="tx1"/>
                </a:solidFill>
                <a:latin typeface="Yu Gothic" panose="020B0400000000000000" pitchFamily="34" charset="-128"/>
                <a:ea typeface="Yu Gothic" panose="020B0400000000000000" pitchFamily="34" charset="-128"/>
              </a:rPr>
              <a:t> »           - Extraction de mots les plus fréquents via « </a:t>
            </a:r>
            <a:r>
              <a:rPr lang="fr-FR" sz="1400" b="1" dirty="0" err="1">
                <a:solidFill>
                  <a:schemeClr val="tx1"/>
                </a:solidFill>
                <a:latin typeface="Yu Gothic" panose="020B0400000000000000" pitchFamily="34" charset="-128"/>
                <a:ea typeface="Yu Gothic" panose="020B0400000000000000" pitchFamily="34" charset="-128"/>
              </a:rPr>
              <a:t>FreqDist</a:t>
            </a:r>
            <a:r>
              <a:rPr lang="fr-FR" sz="1400" b="1" dirty="0">
                <a:solidFill>
                  <a:schemeClr val="tx1"/>
                </a:solidFill>
                <a:latin typeface="Yu Gothic" panose="020B0400000000000000" pitchFamily="34" charset="-128"/>
                <a:ea typeface="Yu Gothic" panose="020B0400000000000000" pitchFamily="34" charset="-128"/>
              </a:rPr>
              <a:t> »</a:t>
            </a:r>
          </a:p>
          <a:p>
            <a:pPr>
              <a:buFont typeface="Wingdings" panose="05000000000000000000" pitchFamily="2" charset="2"/>
              <a:buChar char="§"/>
            </a:pPr>
            <a:r>
              <a:rPr lang="fr-FR" sz="1400" b="1" dirty="0">
                <a:solidFill>
                  <a:schemeClr val="tx1"/>
                </a:solidFill>
                <a:latin typeface="Yu Gothic" panose="020B0400000000000000" pitchFamily="34" charset="-128"/>
                <a:ea typeface="Yu Gothic" panose="020B0400000000000000" pitchFamily="34" charset="-128"/>
              </a:rPr>
              <a:t>Matrice </a:t>
            </a:r>
            <a:r>
              <a:rPr lang="fr-FR" sz="1400" b="1" dirty="0" err="1">
                <a:solidFill>
                  <a:schemeClr val="tx1"/>
                </a:solidFill>
                <a:latin typeface="Yu Gothic" panose="020B0400000000000000" pitchFamily="34" charset="-128"/>
                <a:ea typeface="Yu Gothic" panose="020B0400000000000000" pitchFamily="34" charset="-128"/>
              </a:rPr>
              <a:t>sparse</a:t>
            </a:r>
            <a:r>
              <a:rPr lang="fr-FR" sz="1400" b="1" dirty="0">
                <a:solidFill>
                  <a:schemeClr val="tx1"/>
                </a:solidFill>
                <a:latin typeface="Yu Gothic" panose="020B0400000000000000" pitchFamily="34" charset="-128"/>
                <a:ea typeface="Yu Gothic" panose="020B0400000000000000" pitchFamily="34" charset="-128"/>
              </a:rPr>
              <a:t> : « </a:t>
            </a:r>
            <a:r>
              <a:rPr lang="fr-FR" sz="1400" b="1" dirty="0" err="1">
                <a:solidFill>
                  <a:schemeClr val="tx1"/>
                </a:solidFill>
                <a:latin typeface="Yu Gothic" panose="020B0400000000000000" pitchFamily="34" charset="-128"/>
                <a:ea typeface="Yu Gothic" panose="020B0400000000000000" pitchFamily="34" charset="-128"/>
              </a:rPr>
              <a:t>bow_sparse_matrix</a:t>
            </a:r>
            <a:r>
              <a:rPr lang="fr-FR" sz="1400" b="1" dirty="0">
                <a:solidFill>
                  <a:schemeClr val="tx1"/>
                </a:solidFill>
                <a:latin typeface="Yu Gothic" panose="020B0400000000000000" pitchFamily="34" charset="-128"/>
                <a:ea typeface="Yu Gothic" panose="020B0400000000000000" pitchFamily="34" charset="-128"/>
              </a:rPr>
              <a:t> »   	               - Visualisation des mots avec « </a:t>
            </a:r>
            <a:r>
              <a:rPr lang="fr-FR" sz="1400" b="1" dirty="0" err="1">
                <a:solidFill>
                  <a:schemeClr val="tx1"/>
                </a:solidFill>
                <a:latin typeface="Yu Gothic" panose="020B0400000000000000" pitchFamily="34" charset="-128"/>
                <a:ea typeface="Yu Gothic" panose="020B0400000000000000" pitchFamily="34" charset="-128"/>
              </a:rPr>
              <a:t>WordCloud</a:t>
            </a:r>
            <a:r>
              <a:rPr lang="fr-FR" sz="1400" b="1" dirty="0">
                <a:solidFill>
                  <a:schemeClr val="tx1"/>
                </a:solidFill>
                <a:latin typeface="Yu Gothic" panose="020B0400000000000000" pitchFamily="34" charset="-128"/>
                <a:ea typeface="Yu Gothic" panose="020B0400000000000000" pitchFamily="34" charset="-128"/>
              </a:rPr>
              <a:t> »</a:t>
            </a:r>
          </a:p>
          <a:p>
            <a:pPr marL="0" indent="0">
              <a:buNone/>
            </a:pPr>
            <a:endParaRPr lang="fr-FR" sz="1400" b="1" dirty="0">
              <a:latin typeface="Yu Gothic" panose="020B0400000000000000" pitchFamily="34" charset="-128"/>
              <a:ea typeface="Yu Gothic" panose="020B0400000000000000" pitchFamily="34" charset="-128"/>
            </a:endParaRPr>
          </a:p>
          <a:p>
            <a:pPr marL="0" indent="0">
              <a:buNone/>
            </a:pPr>
            <a:endParaRPr lang="fr-FR" sz="1400" b="1" dirty="0">
              <a:latin typeface="Yu Gothic" panose="020B0400000000000000" pitchFamily="34" charset="-128"/>
              <a:ea typeface="Yu Gothic" panose="020B0400000000000000" pitchFamily="34" charset="-128"/>
            </a:endParaRPr>
          </a:p>
          <a:p>
            <a:pPr marL="0" indent="0">
              <a:buNone/>
            </a:pPr>
            <a:endParaRPr lang="fr-FR" sz="1400" b="1" dirty="0">
              <a:latin typeface="Yu Gothic" panose="020B0400000000000000" pitchFamily="34" charset="-128"/>
              <a:ea typeface="Yu Gothic" panose="020B0400000000000000" pitchFamily="34" charset="-128"/>
            </a:endParaRPr>
          </a:p>
          <a:p>
            <a:pPr marL="0" indent="0">
              <a:buNone/>
            </a:pPr>
            <a:endParaRPr lang="fr-FR" sz="1400" b="1" dirty="0">
              <a:latin typeface="Yu Gothic" panose="020B0400000000000000" pitchFamily="34" charset="-128"/>
              <a:ea typeface="Yu Gothic" panose="020B0400000000000000" pitchFamily="34" charset="-128"/>
            </a:endParaRPr>
          </a:p>
          <a:p>
            <a:pPr marL="0" indent="0">
              <a:buNone/>
            </a:pPr>
            <a:endParaRPr lang="fr-FR" sz="1400" b="1" dirty="0">
              <a:latin typeface="Yu Gothic" panose="020B0400000000000000" pitchFamily="34" charset="-128"/>
              <a:ea typeface="Yu Gothic" panose="020B0400000000000000" pitchFamily="34" charset="-128"/>
            </a:endParaRPr>
          </a:p>
          <a:p>
            <a:pPr marL="0" indent="0">
              <a:buNone/>
            </a:pPr>
            <a:endParaRPr lang="fr-FR" sz="1400" b="1" dirty="0">
              <a:latin typeface="Yu Gothic" panose="020B0400000000000000" pitchFamily="34" charset="-128"/>
              <a:ea typeface="Yu Gothic" panose="020B0400000000000000" pitchFamily="34" charset="-128"/>
            </a:endParaRPr>
          </a:p>
          <a:p>
            <a:pPr marL="0" indent="0">
              <a:buNone/>
            </a:pPr>
            <a:endParaRPr lang="fr-FR" sz="1400" b="1" dirty="0">
              <a:latin typeface="Yu Gothic" panose="020B0400000000000000" pitchFamily="34" charset="-128"/>
              <a:ea typeface="Yu Gothic" panose="020B0400000000000000" pitchFamily="34" charset="-128"/>
            </a:endParaRPr>
          </a:p>
          <a:p>
            <a:pPr marL="0" indent="0">
              <a:buNone/>
            </a:pPr>
            <a:endParaRPr lang="fr-FR" sz="1400" b="1" dirty="0">
              <a:latin typeface="Yu Gothic" panose="020B0400000000000000" pitchFamily="34" charset="-128"/>
              <a:ea typeface="Yu Gothic" panose="020B0400000000000000" pitchFamily="34" charset="-128"/>
            </a:endParaRPr>
          </a:p>
          <a:p>
            <a:pPr>
              <a:buFont typeface="Arial" panose="020B0604020202020204" pitchFamily="34" charset="0"/>
              <a:buChar char="•"/>
            </a:pPr>
            <a:r>
              <a:rPr lang="fr-FR" sz="1200" b="1" dirty="0">
                <a:solidFill>
                  <a:schemeClr val="tx1"/>
                </a:solidFill>
                <a:latin typeface="Yu Gothic" panose="020B0400000000000000" pitchFamily="34" charset="-128"/>
                <a:ea typeface="Yu Gothic" panose="020B0400000000000000" pitchFamily="34" charset="-128"/>
              </a:rPr>
              <a:t>Avec </a:t>
            </a:r>
            <a:r>
              <a:rPr lang="fr-FR" sz="1200" b="1" dirty="0" err="1">
                <a:solidFill>
                  <a:schemeClr val="tx1"/>
                </a:solidFill>
                <a:latin typeface="Yu Gothic" panose="020B0400000000000000" pitchFamily="34" charset="-128"/>
                <a:ea typeface="Yu Gothic" panose="020B0400000000000000" pitchFamily="34" charset="-128"/>
              </a:rPr>
              <a:t>min_df</a:t>
            </a:r>
            <a:r>
              <a:rPr lang="fr-FR" sz="1200" b="1" dirty="0">
                <a:solidFill>
                  <a:schemeClr val="tx1"/>
                </a:solidFill>
                <a:latin typeface="Yu Gothic" panose="020B0400000000000000" pitchFamily="34" charset="-128"/>
                <a:ea typeface="Yu Gothic" panose="020B0400000000000000" pitchFamily="34" charset="-128"/>
              </a:rPr>
              <a:t>=3 et </a:t>
            </a:r>
            <a:r>
              <a:rPr lang="fr-FR" sz="1200" b="1" dirty="0" err="1">
                <a:solidFill>
                  <a:schemeClr val="tx1"/>
                </a:solidFill>
                <a:latin typeface="Yu Gothic" panose="020B0400000000000000" pitchFamily="34" charset="-128"/>
                <a:ea typeface="Yu Gothic" panose="020B0400000000000000" pitchFamily="34" charset="-128"/>
              </a:rPr>
              <a:t>max_df</a:t>
            </a:r>
            <a:r>
              <a:rPr lang="fr-FR" sz="1200" b="1" dirty="0">
                <a:solidFill>
                  <a:schemeClr val="tx1"/>
                </a:solidFill>
                <a:latin typeface="Yu Gothic" panose="020B0400000000000000" pitchFamily="34" charset="-128"/>
                <a:ea typeface="Yu Gothic" panose="020B0400000000000000" pitchFamily="34" charset="-128"/>
              </a:rPr>
              <a:t>=0.8 :</a:t>
            </a:r>
          </a:p>
          <a:p>
            <a:pPr marL="742950" lvl="1" indent="-285750">
              <a:buFont typeface="Arial" panose="020B0604020202020204" pitchFamily="34" charset="0"/>
              <a:buChar char="•"/>
            </a:pPr>
            <a:r>
              <a:rPr lang="fr-FR" sz="1200" dirty="0" err="1">
                <a:solidFill>
                  <a:schemeClr val="tx1"/>
                </a:solidFill>
                <a:latin typeface="Yu Gothic" panose="020B0400000000000000" pitchFamily="34" charset="-128"/>
                <a:ea typeface="Yu Gothic" panose="020B0400000000000000" pitchFamily="34" charset="-128"/>
              </a:rPr>
              <a:t>min_df</a:t>
            </a:r>
            <a:r>
              <a:rPr lang="fr-FR" sz="1200" dirty="0">
                <a:solidFill>
                  <a:schemeClr val="tx1"/>
                </a:solidFill>
                <a:latin typeface="Yu Gothic" panose="020B0400000000000000" pitchFamily="34" charset="-128"/>
                <a:ea typeface="Yu Gothic" panose="020B0400000000000000" pitchFamily="34" charset="-128"/>
              </a:rPr>
              <a:t>=3 : Ignore les mots qui apparaissent </a:t>
            </a:r>
          </a:p>
          <a:p>
            <a:pPr marL="457200" lvl="1" indent="0">
              <a:buNone/>
            </a:pPr>
            <a:r>
              <a:rPr lang="fr-FR" sz="1200" dirty="0">
                <a:solidFill>
                  <a:schemeClr val="tx1"/>
                </a:solidFill>
                <a:latin typeface="Yu Gothic" panose="020B0400000000000000" pitchFamily="34" charset="-128"/>
                <a:ea typeface="Yu Gothic" panose="020B0400000000000000" pitchFamily="34" charset="-128"/>
              </a:rPr>
              <a:t>dans moins de 3 documents (élimine les mots rares).</a:t>
            </a:r>
          </a:p>
          <a:p>
            <a:pPr marL="742950" lvl="1" indent="-285750">
              <a:buFont typeface="Arial" panose="020B0604020202020204" pitchFamily="34" charset="0"/>
              <a:buChar char="•"/>
            </a:pPr>
            <a:r>
              <a:rPr lang="fr-FR" sz="1200" dirty="0" err="1">
                <a:solidFill>
                  <a:schemeClr val="tx1"/>
                </a:solidFill>
                <a:latin typeface="Yu Gothic" panose="020B0400000000000000" pitchFamily="34" charset="-128"/>
                <a:ea typeface="Yu Gothic" panose="020B0400000000000000" pitchFamily="34" charset="-128"/>
              </a:rPr>
              <a:t>max_df</a:t>
            </a:r>
            <a:r>
              <a:rPr lang="fr-FR" sz="1200" dirty="0">
                <a:solidFill>
                  <a:schemeClr val="tx1"/>
                </a:solidFill>
                <a:latin typeface="Yu Gothic" panose="020B0400000000000000" pitchFamily="34" charset="-128"/>
                <a:ea typeface="Yu Gothic" panose="020B0400000000000000" pitchFamily="34" charset="-128"/>
              </a:rPr>
              <a:t>=0.8 : Ignore les mots qui apparaissent </a:t>
            </a:r>
          </a:p>
          <a:p>
            <a:pPr marL="457200" lvl="1" indent="0">
              <a:buNone/>
            </a:pPr>
            <a:r>
              <a:rPr lang="fr-FR" sz="1200" dirty="0">
                <a:solidFill>
                  <a:schemeClr val="tx1"/>
                </a:solidFill>
                <a:latin typeface="Yu Gothic" panose="020B0400000000000000" pitchFamily="34" charset="-128"/>
                <a:ea typeface="Yu Gothic" panose="020B0400000000000000" pitchFamily="34" charset="-128"/>
              </a:rPr>
              <a:t>dans plus de 80% des documents (élimine les mots </a:t>
            </a:r>
          </a:p>
          <a:p>
            <a:pPr marL="457200" lvl="1" indent="0">
              <a:buNone/>
            </a:pPr>
            <a:r>
              <a:rPr lang="fr-FR" sz="1200" dirty="0">
                <a:solidFill>
                  <a:schemeClr val="tx1"/>
                </a:solidFill>
                <a:latin typeface="Yu Gothic" panose="020B0400000000000000" pitchFamily="34" charset="-128"/>
                <a:ea typeface="Yu Gothic" panose="020B0400000000000000" pitchFamily="34" charset="-128"/>
              </a:rPr>
              <a:t>trop fréquents, comme "le", "et", etc.)</a:t>
            </a:r>
            <a:endParaRPr lang="fr-FR" sz="1400" b="1" dirty="0">
              <a:latin typeface="Yu Gothic" panose="020B0400000000000000" pitchFamily="34" charset="-128"/>
              <a:ea typeface="Yu Gothic" panose="020B0400000000000000" pitchFamily="34" charset="-128"/>
            </a:endParaRPr>
          </a:p>
          <a:p>
            <a:endParaRPr lang="fr-FR" dirty="0"/>
          </a:p>
          <a:p>
            <a:endParaRPr lang="fr-FR" dirty="0"/>
          </a:p>
          <a:p>
            <a:endParaRPr lang="fr-FR" dirty="0"/>
          </a:p>
          <a:p>
            <a:endParaRPr lang="fr-FR" dirty="0"/>
          </a:p>
          <a:p>
            <a:endParaRPr lang="fr-FR" dirty="0"/>
          </a:p>
        </p:txBody>
      </p:sp>
      <p:cxnSp>
        <p:nvCxnSpPr>
          <p:cNvPr id="5" name="Connecteur droit 4">
            <a:extLst>
              <a:ext uri="{FF2B5EF4-FFF2-40B4-BE49-F238E27FC236}">
                <a16:creationId xmlns:a16="http://schemas.microsoft.com/office/drawing/2014/main" id="{0C921E2F-4533-9773-CB84-A9933ACE0744}"/>
              </a:ext>
            </a:extLst>
          </p:cNvPr>
          <p:cNvCxnSpPr/>
          <p:nvPr/>
        </p:nvCxnSpPr>
        <p:spPr>
          <a:xfrm>
            <a:off x="6096000" y="764498"/>
            <a:ext cx="0" cy="6093502"/>
          </a:xfrm>
          <a:prstGeom prst="line">
            <a:avLst/>
          </a:prstGeom>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DEB9F188-618D-F83D-2429-E008E0F65157}"/>
              </a:ext>
            </a:extLst>
          </p:cNvPr>
          <p:cNvPicPr>
            <a:picLocks noChangeAspect="1"/>
          </p:cNvPicPr>
          <p:nvPr/>
        </p:nvPicPr>
        <p:blipFill>
          <a:blip r:embed="rId3"/>
          <a:stretch>
            <a:fillRect/>
          </a:stretch>
        </p:blipFill>
        <p:spPr>
          <a:xfrm>
            <a:off x="936882" y="1794527"/>
            <a:ext cx="5159115" cy="2219635"/>
          </a:xfrm>
          <a:prstGeom prst="rect">
            <a:avLst/>
          </a:prstGeom>
        </p:spPr>
      </p:pic>
      <p:pic>
        <p:nvPicPr>
          <p:cNvPr id="6" name="Image 5">
            <a:extLst>
              <a:ext uri="{FF2B5EF4-FFF2-40B4-BE49-F238E27FC236}">
                <a16:creationId xmlns:a16="http://schemas.microsoft.com/office/drawing/2014/main" id="{74DBA77D-AD5C-49A7-2138-0F3AE08AF921}"/>
              </a:ext>
            </a:extLst>
          </p:cNvPr>
          <p:cNvPicPr>
            <a:picLocks noChangeAspect="1"/>
          </p:cNvPicPr>
          <p:nvPr/>
        </p:nvPicPr>
        <p:blipFill>
          <a:blip r:embed="rId4"/>
          <a:stretch>
            <a:fillRect/>
          </a:stretch>
        </p:blipFill>
        <p:spPr>
          <a:xfrm>
            <a:off x="6486718" y="1794527"/>
            <a:ext cx="5145648" cy="4628758"/>
          </a:xfrm>
          <a:prstGeom prst="rect">
            <a:avLst/>
          </a:prstGeom>
        </p:spPr>
      </p:pic>
      <p:sp>
        <p:nvSpPr>
          <p:cNvPr id="4" name="Espace réservé du numéro de diapositive 3">
            <a:extLst>
              <a:ext uri="{FF2B5EF4-FFF2-40B4-BE49-F238E27FC236}">
                <a16:creationId xmlns:a16="http://schemas.microsoft.com/office/drawing/2014/main" id="{B54D1BD9-DD29-C5CF-16A2-7B0E1736E375}"/>
              </a:ext>
            </a:extLst>
          </p:cNvPr>
          <p:cNvSpPr>
            <a:spLocks noGrp="1"/>
          </p:cNvSpPr>
          <p:nvPr>
            <p:ph type="sldNum" sz="quarter" idx="12"/>
          </p:nvPr>
        </p:nvSpPr>
        <p:spPr>
          <a:xfrm>
            <a:off x="9059542" y="6377293"/>
            <a:ext cx="2819399" cy="345796"/>
          </a:xfrm>
        </p:spPr>
        <p:txBody>
          <a:bodyPr/>
          <a:lstStyle/>
          <a:p>
            <a:r>
              <a:rPr lang="en-US" sz="2400" dirty="0"/>
              <a:t>14</a:t>
            </a:r>
          </a:p>
        </p:txBody>
      </p:sp>
    </p:spTree>
    <p:extLst>
      <p:ext uri="{BB962C8B-B14F-4D97-AF65-F5344CB8AC3E}">
        <p14:creationId xmlns:p14="http://schemas.microsoft.com/office/powerpoint/2010/main" val="1100582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914DF9-0E52-1102-9D15-D5EA1BBE07E0}"/>
              </a:ext>
            </a:extLst>
          </p:cNvPr>
          <p:cNvSpPr>
            <a:spLocks noGrp="1"/>
          </p:cNvSpPr>
          <p:nvPr>
            <p:ph type="title"/>
          </p:nvPr>
        </p:nvSpPr>
        <p:spPr>
          <a:xfrm>
            <a:off x="936885" y="112426"/>
            <a:ext cx="10927830" cy="532151"/>
          </a:xfrm>
        </p:spPr>
        <p:txBody>
          <a:bodyPr>
            <a:normAutofit/>
          </a:bodyPr>
          <a:lstStyle/>
          <a:p>
            <a:r>
              <a:rPr lang="fr-FR" sz="2800" b="1" dirty="0">
                <a:solidFill>
                  <a:schemeClr val="accent1">
                    <a:lumMod val="75000"/>
                  </a:schemeClr>
                </a:solidFill>
                <a:latin typeface="Yu Gothic" panose="020B0400000000000000" pitchFamily="34" charset="-128"/>
                <a:ea typeface="Yu Gothic" panose="020B0400000000000000" pitchFamily="34" charset="-128"/>
              </a:rPr>
              <a:t>Méthode Bag of </a:t>
            </a:r>
            <a:r>
              <a:rPr lang="fr-FR" sz="2800" b="1" dirty="0" err="1">
                <a:solidFill>
                  <a:schemeClr val="accent1">
                    <a:lumMod val="75000"/>
                  </a:schemeClr>
                </a:solidFill>
                <a:latin typeface="Yu Gothic" panose="020B0400000000000000" pitchFamily="34" charset="-128"/>
                <a:ea typeface="Yu Gothic" panose="020B0400000000000000" pitchFamily="34" charset="-128"/>
              </a:rPr>
              <a:t>Words</a:t>
            </a:r>
            <a:r>
              <a:rPr lang="fr-FR" sz="2800" b="1" dirty="0">
                <a:solidFill>
                  <a:schemeClr val="accent1">
                    <a:lumMod val="75000"/>
                  </a:schemeClr>
                </a:solidFill>
                <a:latin typeface="Yu Gothic" panose="020B0400000000000000" pitchFamily="34" charset="-128"/>
                <a:ea typeface="Yu Gothic" panose="020B0400000000000000" pitchFamily="34" charset="-128"/>
              </a:rPr>
              <a:t> (</a:t>
            </a:r>
            <a:r>
              <a:rPr lang="fr-FR" sz="2800" b="1" dirty="0" err="1">
                <a:solidFill>
                  <a:schemeClr val="accent1">
                    <a:lumMod val="75000"/>
                  </a:schemeClr>
                </a:solidFill>
                <a:latin typeface="Yu Gothic" panose="020B0400000000000000" pitchFamily="34" charset="-128"/>
                <a:ea typeface="Yu Gothic" panose="020B0400000000000000" pitchFamily="34" charset="-128"/>
              </a:rPr>
              <a:t>BoW</a:t>
            </a:r>
            <a:r>
              <a:rPr lang="fr-FR" sz="2800" b="1" dirty="0">
                <a:solidFill>
                  <a:schemeClr val="accent1">
                    <a:lumMod val="75000"/>
                  </a:schemeClr>
                </a:solidFill>
                <a:latin typeface="Yu Gothic" panose="020B0400000000000000" pitchFamily="34" charset="-128"/>
                <a:ea typeface="Yu Gothic" panose="020B0400000000000000" pitchFamily="34" charset="-128"/>
              </a:rPr>
              <a:t>) &amp; </a:t>
            </a:r>
            <a:r>
              <a:rPr lang="fr-FR" sz="2800" b="1" dirty="0" err="1">
                <a:solidFill>
                  <a:schemeClr val="accent1">
                    <a:lumMod val="75000"/>
                  </a:schemeClr>
                </a:solidFill>
                <a:latin typeface="Yu Gothic" panose="020B0400000000000000" pitchFamily="34" charset="-128"/>
                <a:ea typeface="Yu Gothic" panose="020B0400000000000000" pitchFamily="34" charset="-128"/>
              </a:rPr>
              <a:t>WordCloud</a:t>
            </a:r>
            <a:r>
              <a:rPr lang="fr-FR" sz="2800" b="1" dirty="0">
                <a:solidFill>
                  <a:schemeClr val="accent1">
                    <a:lumMod val="75000"/>
                  </a:schemeClr>
                </a:solidFill>
                <a:latin typeface="Yu Gothic" panose="020B0400000000000000" pitchFamily="34" charset="-128"/>
                <a:ea typeface="Yu Gothic" panose="020B0400000000000000" pitchFamily="34" charset="-128"/>
              </a:rPr>
              <a:t> (3)</a:t>
            </a:r>
            <a:endParaRPr lang="fr-FR" sz="2800" dirty="0"/>
          </a:p>
        </p:txBody>
      </p:sp>
      <p:sp>
        <p:nvSpPr>
          <p:cNvPr id="3" name="Espace réservé du contenu 2">
            <a:extLst>
              <a:ext uri="{FF2B5EF4-FFF2-40B4-BE49-F238E27FC236}">
                <a16:creationId xmlns:a16="http://schemas.microsoft.com/office/drawing/2014/main" id="{0346F571-109D-0C3E-4291-8BAB7796E541}"/>
              </a:ext>
            </a:extLst>
          </p:cNvPr>
          <p:cNvSpPr>
            <a:spLocks noGrp="1"/>
          </p:cNvSpPr>
          <p:nvPr>
            <p:ph idx="1"/>
          </p:nvPr>
        </p:nvSpPr>
        <p:spPr>
          <a:xfrm>
            <a:off x="936885" y="734519"/>
            <a:ext cx="10927830" cy="6123481"/>
          </a:xfrm>
        </p:spPr>
        <p:txBody>
          <a:bodyPr>
            <a:normAutofit/>
          </a:bodyPr>
          <a:lstStyle/>
          <a:p>
            <a:r>
              <a:rPr lang="fr-FR" sz="1600" b="1" dirty="0">
                <a:solidFill>
                  <a:schemeClr val="tx1"/>
                </a:solidFill>
                <a:latin typeface="Yu Gothic" panose="020B0400000000000000" pitchFamily="34" charset="-128"/>
                <a:ea typeface="Yu Gothic" panose="020B0400000000000000" pitchFamily="34" charset="-128"/>
              </a:rPr>
              <a:t>Réduction dimensionnelle avec « </a:t>
            </a:r>
            <a:r>
              <a:rPr lang="fr-FR" sz="1600" b="1" dirty="0" err="1">
                <a:solidFill>
                  <a:schemeClr val="tx1"/>
                </a:solidFill>
                <a:latin typeface="Yu Gothic" panose="020B0400000000000000" pitchFamily="34" charset="-128"/>
                <a:ea typeface="Yu Gothic" panose="020B0400000000000000" pitchFamily="34" charset="-128"/>
              </a:rPr>
              <a:t>TruncatedSVD</a:t>
            </a:r>
            <a:r>
              <a:rPr lang="fr-FR" sz="1600" b="1" dirty="0">
                <a:solidFill>
                  <a:schemeClr val="tx1"/>
                </a:solidFill>
                <a:latin typeface="Yu Gothic" panose="020B0400000000000000" pitchFamily="34" charset="-128"/>
                <a:ea typeface="Yu Gothic" panose="020B0400000000000000" pitchFamily="34" charset="-128"/>
              </a:rPr>
              <a:t> » (PCA n'étant pas adapté aux matrices </a:t>
            </a:r>
            <a:r>
              <a:rPr lang="fr-FR" sz="1600" b="1" dirty="0" err="1">
                <a:solidFill>
                  <a:schemeClr val="tx1"/>
                </a:solidFill>
                <a:latin typeface="Yu Gothic" panose="020B0400000000000000" pitchFamily="34" charset="-128"/>
                <a:ea typeface="Yu Gothic" panose="020B0400000000000000" pitchFamily="34" charset="-128"/>
              </a:rPr>
              <a:t>sparse</a:t>
            </a:r>
            <a:r>
              <a:rPr lang="fr-FR" sz="1600" b="1" dirty="0">
                <a:solidFill>
                  <a:schemeClr val="tx1"/>
                </a:solidFill>
                <a:latin typeface="Yu Gothic" panose="020B0400000000000000" pitchFamily="34" charset="-128"/>
                <a:ea typeface="Yu Gothic" panose="020B0400000000000000" pitchFamily="34" charset="-128"/>
              </a:rPr>
              <a:t>)</a:t>
            </a:r>
          </a:p>
          <a:p>
            <a:r>
              <a:rPr lang="fr-FR" sz="1600" b="1" dirty="0">
                <a:solidFill>
                  <a:schemeClr val="tx1"/>
                </a:solidFill>
                <a:latin typeface="Yu Gothic" panose="020B0400000000000000" pitchFamily="34" charset="-128"/>
                <a:ea typeface="Yu Gothic" panose="020B0400000000000000" pitchFamily="34" charset="-128"/>
              </a:rPr>
              <a:t>Nouvelle réduction dimensionnelle à 2 dimensions avec « T-SNE » pour visualisation</a:t>
            </a:r>
          </a:p>
          <a:p>
            <a:r>
              <a:rPr lang="fr-FR" sz="1600" b="1" dirty="0">
                <a:solidFill>
                  <a:schemeClr val="tx1"/>
                </a:solidFill>
                <a:latin typeface="Yu Gothic" panose="020B0400000000000000" pitchFamily="34" charset="-128"/>
                <a:ea typeface="Yu Gothic" panose="020B0400000000000000" pitchFamily="34" charset="-128"/>
              </a:rPr>
              <a:t>Application du clustering  K-</a:t>
            </a:r>
            <a:r>
              <a:rPr lang="fr-FR" sz="1600" b="1" dirty="0" err="1">
                <a:solidFill>
                  <a:schemeClr val="tx1"/>
                </a:solidFill>
                <a:latin typeface="Yu Gothic" panose="020B0400000000000000" pitchFamily="34" charset="-128"/>
                <a:ea typeface="Yu Gothic" panose="020B0400000000000000" pitchFamily="34" charset="-128"/>
              </a:rPr>
              <a:t>Means</a:t>
            </a:r>
            <a:r>
              <a:rPr lang="fr-FR" sz="1600" b="1" dirty="0">
                <a:solidFill>
                  <a:schemeClr val="tx1"/>
                </a:solidFill>
                <a:latin typeface="Yu Gothic" panose="020B0400000000000000" pitchFamily="34" charset="-128"/>
                <a:ea typeface="Yu Gothic" panose="020B0400000000000000" pitchFamily="34" charset="-128"/>
              </a:rPr>
              <a:t> sur les données réduites</a:t>
            </a:r>
          </a:p>
          <a:p>
            <a:r>
              <a:rPr lang="fr-FR" sz="1600" b="1" dirty="0">
                <a:solidFill>
                  <a:schemeClr val="tx1"/>
                </a:solidFill>
                <a:latin typeface="Yu Gothic" panose="020B0400000000000000" pitchFamily="34" charset="-128"/>
                <a:ea typeface="Yu Gothic" panose="020B0400000000000000" pitchFamily="34" charset="-128"/>
              </a:rPr>
              <a:t>Visualisation des clusters ci-dessous</a:t>
            </a:r>
          </a:p>
          <a:p>
            <a:endParaRPr lang="fr-FR" sz="1400" b="0" i="0" u="none" strike="noStrike" baseline="0" dirty="0">
              <a:solidFill>
                <a:srgbClr val="000000"/>
              </a:solidFill>
              <a:latin typeface="Yu Gothic" panose="020B0400000000000000" pitchFamily="34" charset="-128"/>
              <a:ea typeface="Yu Gothic" panose="020B0400000000000000" pitchFamily="34" charset="-128"/>
            </a:endParaRPr>
          </a:p>
          <a:p>
            <a:endParaRPr lang="fr-FR" sz="1400" dirty="0">
              <a:solidFill>
                <a:srgbClr val="000000"/>
              </a:solidFill>
              <a:latin typeface="Yu Gothic" panose="020B0400000000000000" pitchFamily="34" charset="-128"/>
              <a:ea typeface="Yu Gothic" panose="020B0400000000000000" pitchFamily="34" charset="-128"/>
            </a:endParaRPr>
          </a:p>
          <a:p>
            <a:endParaRPr lang="fr-FR" sz="1400" b="0" i="0" u="none" strike="noStrike" baseline="0" dirty="0">
              <a:solidFill>
                <a:srgbClr val="000000"/>
              </a:solidFill>
              <a:latin typeface="Yu Gothic" panose="020B0400000000000000" pitchFamily="34" charset="-128"/>
              <a:ea typeface="Yu Gothic" panose="020B0400000000000000" pitchFamily="34" charset="-128"/>
            </a:endParaRPr>
          </a:p>
          <a:p>
            <a:endParaRPr lang="fr-FR" sz="1400" dirty="0">
              <a:solidFill>
                <a:srgbClr val="000000"/>
              </a:solidFill>
              <a:latin typeface="Yu Gothic" panose="020B0400000000000000" pitchFamily="34" charset="-128"/>
              <a:ea typeface="Yu Gothic" panose="020B0400000000000000" pitchFamily="34" charset="-128"/>
            </a:endParaRPr>
          </a:p>
          <a:p>
            <a:endParaRPr lang="fr-FR" sz="1400" b="0" i="0" u="none" strike="noStrike" baseline="0" dirty="0">
              <a:solidFill>
                <a:srgbClr val="000000"/>
              </a:solidFill>
              <a:latin typeface="Yu Gothic" panose="020B0400000000000000" pitchFamily="34" charset="-128"/>
              <a:ea typeface="Yu Gothic" panose="020B0400000000000000" pitchFamily="34" charset="-128"/>
            </a:endParaRPr>
          </a:p>
          <a:p>
            <a:endParaRPr lang="fr-FR" sz="1400" b="0" i="0" u="none" strike="noStrike" baseline="0" dirty="0">
              <a:solidFill>
                <a:srgbClr val="000000"/>
              </a:solidFill>
              <a:latin typeface="Yu Gothic" panose="020B0400000000000000" pitchFamily="34" charset="-128"/>
              <a:ea typeface="Yu Gothic" panose="020B0400000000000000" pitchFamily="34" charset="-128"/>
            </a:endParaRPr>
          </a:p>
          <a:p>
            <a:endParaRPr lang="fr-FR" sz="1400" dirty="0">
              <a:solidFill>
                <a:srgbClr val="000000"/>
              </a:solidFill>
              <a:latin typeface="Yu Gothic" panose="020B0400000000000000" pitchFamily="34" charset="-128"/>
              <a:ea typeface="Yu Gothic" panose="020B0400000000000000" pitchFamily="34" charset="-128"/>
            </a:endParaRPr>
          </a:p>
          <a:p>
            <a:endParaRPr lang="fr-FR" sz="1400" b="0" i="0" u="none" strike="noStrike" baseline="0" dirty="0">
              <a:solidFill>
                <a:srgbClr val="000000"/>
              </a:solidFill>
              <a:latin typeface="Yu Gothic" panose="020B0400000000000000" pitchFamily="34" charset="-128"/>
              <a:ea typeface="Yu Gothic" panose="020B0400000000000000" pitchFamily="34" charset="-128"/>
            </a:endParaRPr>
          </a:p>
          <a:p>
            <a:endParaRPr lang="fr-FR" sz="1400" dirty="0">
              <a:solidFill>
                <a:srgbClr val="000000"/>
              </a:solidFill>
              <a:latin typeface="Yu Gothic" panose="020B0400000000000000" pitchFamily="34" charset="-128"/>
              <a:ea typeface="Yu Gothic" panose="020B0400000000000000" pitchFamily="34" charset="-128"/>
            </a:endParaRPr>
          </a:p>
          <a:p>
            <a:endParaRPr lang="fr-FR" sz="1400" b="0" i="0" u="none" strike="noStrike" baseline="0" dirty="0">
              <a:solidFill>
                <a:srgbClr val="000000"/>
              </a:solidFill>
              <a:latin typeface="Yu Gothic" panose="020B0400000000000000" pitchFamily="34" charset="-128"/>
              <a:ea typeface="Yu Gothic" panose="020B0400000000000000" pitchFamily="34" charset="-128"/>
            </a:endParaRPr>
          </a:p>
          <a:p>
            <a:endParaRPr lang="fr-FR" sz="1400" dirty="0">
              <a:solidFill>
                <a:srgbClr val="000000"/>
              </a:solidFill>
              <a:latin typeface="Yu Gothic" panose="020B0400000000000000" pitchFamily="34" charset="-128"/>
              <a:ea typeface="Yu Gothic" panose="020B0400000000000000" pitchFamily="34" charset="-128"/>
            </a:endParaRPr>
          </a:p>
          <a:p>
            <a:endParaRPr lang="fr-FR" sz="1400" b="0" i="0" u="none" strike="noStrike" baseline="0" dirty="0">
              <a:solidFill>
                <a:srgbClr val="000000"/>
              </a:solidFill>
              <a:latin typeface="Yu Gothic" panose="020B0400000000000000" pitchFamily="34" charset="-128"/>
              <a:ea typeface="Yu Gothic" panose="020B0400000000000000" pitchFamily="34" charset="-128"/>
            </a:endParaRPr>
          </a:p>
          <a:p>
            <a:r>
              <a:rPr lang="fr-FR" sz="1400" b="1" i="0" u="none" strike="noStrike" baseline="0" dirty="0">
                <a:solidFill>
                  <a:srgbClr val="C00000"/>
                </a:solidFill>
                <a:latin typeface="Yu Gothic" panose="020B0400000000000000" pitchFamily="34" charset="-128"/>
                <a:ea typeface="Yu Gothic" panose="020B0400000000000000" pitchFamily="34" charset="-128"/>
              </a:rPr>
              <a:t>La classification comporte des erreurs et les catégories sont mal attribuées. En effet, la matrice de confusion montre des confusions significatives entre certaines catégories</a:t>
            </a:r>
            <a:endParaRPr lang="fr-FR" sz="1400" b="1" dirty="0">
              <a:solidFill>
                <a:srgbClr val="C00000"/>
              </a:solidFill>
              <a:latin typeface="Yu Gothic" panose="020B0400000000000000" pitchFamily="34" charset="-128"/>
              <a:ea typeface="Yu Gothic" panose="020B0400000000000000" pitchFamily="34" charset="-128"/>
            </a:endParaRPr>
          </a:p>
        </p:txBody>
      </p:sp>
      <p:pic>
        <p:nvPicPr>
          <p:cNvPr id="6" name="Image 5">
            <a:extLst>
              <a:ext uri="{FF2B5EF4-FFF2-40B4-BE49-F238E27FC236}">
                <a16:creationId xmlns:a16="http://schemas.microsoft.com/office/drawing/2014/main" id="{6705C542-7106-EBC2-B9FC-60BAD8AE1257}"/>
              </a:ext>
            </a:extLst>
          </p:cNvPr>
          <p:cNvPicPr>
            <a:picLocks noChangeAspect="1"/>
          </p:cNvPicPr>
          <p:nvPr/>
        </p:nvPicPr>
        <p:blipFill>
          <a:blip r:embed="rId3"/>
          <a:stretch>
            <a:fillRect/>
          </a:stretch>
        </p:blipFill>
        <p:spPr>
          <a:xfrm>
            <a:off x="1190562" y="2332027"/>
            <a:ext cx="9984606" cy="3540999"/>
          </a:xfrm>
          <a:prstGeom prst="rect">
            <a:avLst/>
          </a:prstGeom>
        </p:spPr>
      </p:pic>
      <p:sp>
        <p:nvSpPr>
          <p:cNvPr id="4" name="Espace réservé du numéro de diapositive 3">
            <a:extLst>
              <a:ext uri="{FF2B5EF4-FFF2-40B4-BE49-F238E27FC236}">
                <a16:creationId xmlns:a16="http://schemas.microsoft.com/office/drawing/2014/main" id="{1AF14882-BE34-7EED-9E03-38B8AABE0078}"/>
              </a:ext>
            </a:extLst>
          </p:cNvPr>
          <p:cNvSpPr>
            <a:spLocks noGrp="1"/>
          </p:cNvSpPr>
          <p:nvPr>
            <p:ph type="sldNum" sz="quarter" idx="12"/>
          </p:nvPr>
        </p:nvSpPr>
        <p:spPr>
          <a:xfrm>
            <a:off x="8962870" y="6458125"/>
            <a:ext cx="2819399" cy="345796"/>
          </a:xfrm>
        </p:spPr>
        <p:txBody>
          <a:bodyPr/>
          <a:lstStyle/>
          <a:p>
            <a:r>
              <a:rPr lang="en-US" sz="2400" dirty="0"/>
              <a:t>15</a:t>
            </a:r>
          </a:p>
        </p:txBody>
      </p:sp>
    </p:spTree>
    <p:extLst>
      <p:ext uri="{BB962C8B-B14F-4D97-AF65-F5344CB8AC3E}">
        <p14:creationId xmlns:p14="http://schemas.microsoft.com/office/powerpoint/2010/main" val="1229319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B6AE35-7ADE-23BB-1B60-1B15BF16B05C}"/>
              </a:ext>
            </a:extLst>
          </p:cNvPr>
          <p:cNvSpPr>
            <a:spLocks noGrp="1"/>
          </p:cNvSpPr>
          <p:nvPr>
            <p:ph type="title"/>
          </p:nvPr>
        </p:nvSpPr>
        <p:spPr>
          <a:xfrm>
            <a:off x="944380" y="187377"/>
            <a:ext cx="10942820" cy="614598"/>
          </a:xfrm>
        </p:spPr>
        <p:txBody>
          <a:bodyPr>
            <a:normAutofit/>
          </a:bodyPr>
          <a:lstStyle/>
          <a:p>
            <a:r>
              <a:rPr lang="fr-FR" sz="2800" b="1" dirty="0">
                <a:solidFill>
                  <a:schemeClr val="accent1">
                    <a:lumMod val="75000"/>
                  </a:schemeClr>
                </a:solidFill>
                <a:latin typeface="Yu Gothic" panose="020B0400000000000000" pitchFamily="34" charset="-128"/>
                <a:ea typeface="Yu Gothic" panose="020B0400000000000000" pitchFamily="34" charset="-128"/>
              </a:rPr>
              <a:t>Méthode TF-IDF (1) </a:t>
            </a:r>
          </a:p>
        </p:txBody>
      </p:sp>
      <p:sp>
        <p:nvSpPr>
          <p:cNvPr id="3" name="Espace réservé du contenu 2">
            <a:extLst>
              <a:ext uri="{FF2B5EF4-FFF2-40B4-BE49-F238E27FC236}">
                <a16:creationId xmlns:a16="http://schemas.microsoft.com/office/drawing/2014/main" id="{1D18E1FA-E297-8A5E-24C3-FD2BC299AC4B}"/>
              </a:ext>
            </a:extLst>
          </p:cNvPr>
          <p:cNvSpPr>
            <a:spLocks noGrp="1"/>
          </p:cNvSpPr>
          <p:nvPr>
            <p:ph idx="1"/>
          </p:nvPr>
        </p:nvSpPr>
        <p:spPr>
          <a:xfrm>
            <a:off x="944380" y="801975"/>
            <a:ext cx="10942820" cy="6003559"/>
          </a:xfrm>
        </p:spPr>
        <p:txBody>
          <a:bodyPr>
            <a:normAutofit/>
          </a:bodyPr>
          <a:lstStyle/>
          <a:p>
            <a:r>
              <a:rPr lang="fr-FR" b="1" u="sng" dirty="0">
                <a:solidFill>
                  <a:schemeClr val="tx1"/>
                </a:solidFill>
                <a:latin typeface="Yu Gothic" panose="020B0400000000000000" pitchFamily="34" charset="-128"/>
                <a:ea typeface="Yu Gothic" panose="020B0400000000000000" pitchFamily="34" charset="-128"/>
              </a:rPr>
              <a:t>Définition de TF-IDF </a:t>
            </a:r>
            <a:r>
              <a:rPr lang="fr-FR" dirty="0"/>
              <a:t>				</a:t>
            </a:r>
            <a:r>
              <a:rPr lang="fr-FR" sz="1600" b="1" dirty="0">
                <a:solidFill>
                  <a:schemeClr val="tx1"/>
                </a:solidFill>
                <a:latin typeface="Yu Gothic" panose="020B0400000000000000" pitchFamily="34" charset="-128"/>
                <a:ea typeface="Yu Gothic" panose="020B0400000000000000" pitchFamily="34" charset="-128"/>
              </a:rPr>
              <a:t>Exemple de la phrase TEST</a:t>
            </a:r>
          </a:p>
        </p:txBody>
      </p:sp>
      <p:sp>
        <p:nvSpPr>
          <p:cNvPr id="5" name="Rectangle : coins arrondis 4">
            <a:extLst>
              <a:ext uri="{FF2B5EF4-FFF2-40B4-BE49-F238E27FC236}">
                <a16:creationId xmlns:a16="http://schemas.microsoft.com/office/drawing/2014/main" id="{91272934-D343-511D-84AD-52D45009A505}"/>
              </a:ext>
            </a:extLst>
          </p:cNvPr>
          <p:cNvSpPr/>
          <p:nvPr/>
        </p:nvSpPr>
        <p:spPr>
          <a:xfrm>
            <a:off x="944381" y="1416571"/>
            <a:ext cx="3582650" cy="492426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dirty="0">
                <a:solidFill>
                  <a:schemeClr val="tx1"/>
                </a:solidFill>
                <a:latin typeface="Yu Gothic" panose="020B0400000000000000" pitchFamily="34" charset="-128"/>
                <a:ea typeface="Yu Gothic" panose="020B0400000000000000" pitchFamily="34" charset="-128"/>
              </a:rPr>
              <a:t>TF-IDF </a:t>
            </a:r>
            <a:r>
              <a:rPr lang="fr-FR" sz="1400" dirty="0">
                <a:solidFill>
                  <a:schemeClr val="tx1"/>
                </a:solidFill>
                <a:latin typeface="Yu Gothic" panose="020B0400000000000000" pitchFamily="34" charset="-128"/>
                <a:ea typeface="Yu Gothic" panose="020B0400000000000000" pitchFamily="34" charset="-128"/>
              </a:rPr>
              <a:t>est une technique qui évalue l'importance d’un mot dans un document, relativement à un corpus de documents. </a:t>
            </a:r>
          </a:p>
          <a:p>
            <a:endParaRPr lang="fr-FR" sz="1400" b="1" dirty="0">
              <a:solidFill>
                <a:schemeClr val="tx1"/>
              </a:solidFill>
              <a:latin typeface="Yu Gothic" panose="020B0400000000000000" pitchFamily="34" charset="-128"/>
              <a:ea typeface="Yu Gothic" panose="020B0400000000000000" pitchFamily="34" charset="-128"/>
            </a:endParaRPr>
          </a:p>
          <a:p>
            <a:r>
              <a:rPr lang="fr-FR" sz="1400" b="1" dirty="0">
                <a:solidFill>
                  <a:schemeClr val="tx1"/>
                </a:solidFill>
                <a:latin typeface="Yu Gothic" panose="020B0400000000000000" pitchFamily="34" charset="-128"/>
                <a:ea typeface="Yu Gothic" panose="020B0400000000000000" pitchFamily="34" charset="-128"/>
              </a:rPr>
              <a:t>C’est une amélioration du </a:t>
            </a:r>
            <a:r>
              <a:rPr lang="fr-FR" sz="1400" b="1" dirty="0" err="1">
                <a:solidFill>
                  <a:schemeClr val="tx1"/>
                </a:solidFill>
                <a:latin typeface="Yu Gothic" panose="020B0400000000000000" pitchFamily="34" charset="-128"/>
                <a:ea typeface="Yu Gothic" panose="020B0400000000000000" pitchFamily="34" charset="-128"/>
              </a:rPr>
              <a:t>BoW</a:t>
            </a:r>
            <a:r>
              <a:rPr lang="fr-FR" sz="1400" b="1" dirty="0">
                <a:solidFill>
                  <a:schemeClr val="tx1"/>
                </a:solidFill>
                <a:latin typeface="Yu Gothic" panose="020B0400000000000000" pitchFamily="34" charset="-128"/>
                <a:ea typeface="Yu Gothic" panose="020B0400000000000000" pitchFamily="34" charset="-128"/>
              </a:rPr>
              <a:t>. Plutôt que de simplement compter les mots, elle :</a:t>
            </a:r>
          </a:p>
          <a:p>
            <a:r>
              <a:rPr lang="fr-FR" sz="1400" b="1" dirty="0">
                <a:solidFill>
                  <a:schemeClr val="tx1"/>
                </a:solidFill>
                <a:latin typeface="Yu Gothic" panose="020B0400000000000000" pitchFamily="34" charset="-128"/>
                <a:ea typeface="Yu Gothic" panose="020B0400000000000000" pitchFamily="34" charset="-128"/>
              </a:rPr>
              <a:t>	</a:t>
            </a:r>
            <a:r>
              <a:rPr lang="fr-FR" sz="1400" b="1" dirty="0">
                <a:solidFill>
                  <a:srgbClr val="C00000"/>
                </a:solidFill>
                <a:latin typeface="Yu Gothic" panose="020B0400000000000000" pitchFamily="34" charset="-128"/>
                <a:ea typeface="Yu Gothic" panose="020B0400000000000000" pitchFamily="34" charset="-128"/>
              </a:rPr>
              <a:t>- TF (</a:t>
            </a:r>
            <a:r>
              <a:rPr lang="fr-FR" sz="1400" b="1" dirty="0" err="1">
                <a:solidFill>
                  <a:srgbClr val="C00000"/>
                </a:solidFill>
                <a:latin typeface="Yu Gothic" panose="020B0400000000000000" pitchFamily="34" charset="-128"/>
                <a:ea typeface="Yu Gothic" panose="020B0400000000000000" pitchFamily="34" charset="-128"/>
              </a:rPr>
              <a:t>Term</a:t>
            </a:r>
            <a:r>
              <a:rPr lang="fr-FR" sz="1400" b="1" dirty="0">
                <a:solidFill>
                  <a:srgbClr val="C00000"/>
                </a:solidFill>
                <a:latin typeface="Yu Gothic" panose="020B0400000000000000" pitchFamily="34" charset="-128"/>
                <a:ea typeface="Yu Gothic" panose="020B0400000000000000" pitchFamily="34" charset="-128"/>
              </a:rPr>
              <a:t> Frequency) </a:t>
            </a:r>
            <a:r>
              <a:rPr lang="fr-FR" sz="1400" b="1" dirty="0">
                <a:solidFill>
                  <a:schemeClr val="tx1"/>
                </a:solidFill>
                <a:latin typeface="Yu Gothic" panose="020B0400000000000000" pitchFamily="34" charset="-128"/>
                <a:ea typeface="Yu Gothic" panose="020B0400000000000000" pitchFamily="34" charset="-128"/>
              </a:rPr>
              <a:t>: </a:t>
            </a:r>
            <a:r>
              <a:rPr lang="fr-FR" sz="1400" dirty="0">
                <a:solidFill>
                  <a:schemeClr val="tx1"/>
                </a:solidFill>
                <a:latin typeface="Yu Gothic" panose="020B0400000000000000" pitchFamily="34" charset="-128"/>
                <a:ea typeface="Yu Gothic" panose="020B0400000000000000" pitchFamily="34" charset="-128"/>
              </a:rPr>
              <a:t>Pondère les mots fréquents dans un document</a:t>
            </a:r>
          </a:p>
          <a:p>
            <a:r>
              <a:rPr lang="fr-FR" sz="1400" b="1" dirty="0">
                <a:solidFill>
                  <a:schemeClr val="tx1"/>
                </a:solidFill>
                <a:latin typeface="Yu Gothic" panose="020B0400000000000000" pitchFamily="34" charset="-128"/>
                <a:ea typeface="Yu Gothic" panose="020B0400000000000000" pitchFamily="34" charset="-128"/>
              </a:rPr>
              <a:t>	</a:t>
            </a:r>
            <a:r>
              <a:rPr lang="fr-FR" sz="1400" b="1" dirty="0">
                <a:solidFill>
                  <a:srgbClr val="C00000"/>
                </a:solidFill>
                <a:latin typeface="Yu Gothic" panose="020B0400000000000000" pitchFamily="34" charset="-128"/>
                <a:ea typeface="Yu Gothic" panose="020B0400000000000000" pitchFamily="34" charset="-128"/>
              </a:rPr>
              <a:t>- IDF (Inverse Document Frequency) </a:t>
            </a:r>
            <a:r>
              <a:rPr lang="fr-FR" sz="1400" b="1" dirty="0">
                <a:solidFill>
                  <a:schemeClr val="tx1"/>
                </a:solidFill>
                <a:latin typeface="Yu Gothic" panose="020B0400000000000000" pitchFamily="34" charset="-128"/>
                <a:ea typeface="Yu Gothic" panose="020B0400000000000000" pitchFamily="34" charset="-128"/>
              </a:rPr>
              <a:t>: </a:t>
            </a:r>
            <a:r>
              <a:rPr lang="fr-FR" sz="1400" dirty="0">
                <a:solidFill>
                  <a:schemeClr val="tx1"/>
                </a:solidFill>
                <a:latin typeface="Yu Gothic" panose="020B0400000000000000" pitchFamily="34" charset="-128"/>
                <a:ea typeface="Yu Gothic" panose="020B0400000000000000" pitchFamily="34" charset="-128"/>
              </a:rPr>
              <a:t>mesure l’importance d’un mot en fonction de sa rareté dans l’ensemble des documents</a:t>
            </a:r>
            <a:r>
              <a:rPr lang="fr-FR" sz="1400" b="1" dirty="0">
                <a:solidFill>
                  <a:schemeClr val="tx1"/>
                </a:solidFill>
                <a:latin typeface="Yu Gothic" panose="020B0400000000000000" pitchFamily="34" charset="-128"/>
                <a:ea typeface="Yu Gothic" panose="020B0400000000000000" pitchFamily="34" charset="-128"/>
              </a:rPr>
              <a:t>.</a:t>
            </a:r>
          </a:p>
          <a:p>
            <a:endParaRPr lang="fr-FR" sz="1400" b="1" dirty="0">
              <a:solidFill>
                <a:schemeClr val="tx1"/>
              </a:solidFill>
              <a:latin typeface="Yu Gothic" panose="020B0400000000000000" pitchFamily="34" charset="-128"/>
              <a:ea typeface="Yu Gothic" panose="020B0400000000000000" pitchFamily="34" charset="-128"/>
            </a:endParaRPr>
          </a:p>
          <a:p>
            <a:r>
              <a:rPr lang="fr-FR" sz="1400" b="1" dirty="0">
                <a:solidFill>
                  <a:schemeClr val="tx1"/>
                </a:solidFill>
                <a:latin typeface="Yu Gothic" panose="020B0400000000000000" pitchFamily="34" charset="-128"/>
                <a:ea typeface="Yu Gothic" panose="020B0400000000000000" pitchFamily="34" charset="-128"/>
              </a:rPr>
              <a:t>Objectif : </a:t>
            </a:r>
            <a:r>
              <a:rPr lang="fr-FR" sz="1400" dirty="0">
                <a:solidFill>
                  <a:schemeClr val="tx1"/>
                </a:solidFill>
                <a:latin typeface="Yu Gothic" panose="020B0400000000000000" pitchFamily="34" charset="-128"/>
                <a:ea typeface="Yu Gothic" panose="020B0400000000000000" pitchFamily="34" charset="-128"/>
              </a:rPr>
              <a:t>Réduire l’importance des mots fréquents (comme "le", "et", "de") et mettre en avant les termes discriminants pour un document.</a:t>
            </a:r>
          </a:p>
        </p:txBody>
      </p:sp>
      <p:pic>
        <p:nvPicPr>
          <p:cNvPr id="6" name="Image 5">
            <a:extLst>
              <a:ext uri="{FF2B5EF4-FFF2-40B4-BE49-F238E27FC236}">
                <a16:creationId xmlns:a16="http://schemas.microsoft.com/office/drawing/2014/main" id="{26E3356C-3ED5-2548-EB87-5BA0E2CC5E16}"/>
              </a:ext>
            </a:extLst>
          </p:cNvPr>
          <p:cNvPicPr>
            <a:picLocks noChangeAspect="1"/>
          </p:cNvPicPr>
          <p:nvPr/>
        </p:nvPicPr>
        <p:blipFill>
          <a:blip r:embed="rId3"/>
          <a:stretch>
            <a:fillRect/>
          </a:stretch>
        </p:blipFill>
        <p:spPr>
          <a:xfrm>
            <a:off x="8440597" y="1196933"/>
            <a:ext cx="347502" cy="731583"/>
          </a:xfrm>
          <a:prstGeom prst="rect">
            <a:avLst/>
          </a:prstGeom>
        </p:spPr>
      </p:pic>
      <p:pic>
        <p:nvPicPr>
          <p:cNvPr id="8" name="Image 7">
            <a:extLst>
              <a:ext uri="{FF2B5EF4-FFF2-40B4-BE49-F238E27FC236}">
                <a16:creationId xmlns:a16="http://schemas.microsoft.com/office/drawing/2014/main" id="{DF9FFFB9-712D-C272-6AB2-A7EB86946C30}"/>
              </a:ext>
            </a:extLst>
          </p:cNvPr>
          <p:cNvPicPr>
            <a:picLocks noChangeAspect="1"/>
          </p:cNvPicPr>
          <p:nvPr/>
        </p:nvPicPr>
        <p:blipFill>
          <a:blip r:embed="rId4"/>
          <a:stretch>
            <a:fillRect/>
          </a:stretch>
        </p:blipFill>
        <p:spPr>
          <a:xfrm>
            <a:off x="4879298" y="1928516"/>
            <a:ext cx="7007902" cy="4817057"/>
          </a:xfrm>
          <a:prstGeom prst="rect">
            <a:avLst/>
          </a:prstGeom>
        </p:spPr>
      </p:pic>
      <p:sp>
        <p:nvSpPr>
          <p:cNvPr id="4" name="Espace réservé du numéro de diapositive 3">
            <a:extLst>
              <a:ext uri="{FF2B5EF4-FFF2-40B4-BE49-F238E27FC236}">
                <a16:creationId xmlns:a16="http://schemas.microsoft.com/office/drawing/2014/main" id="{DE7FD75C-916C-2D80-22ED-DA8C242C779C}"/>
              </a:ext>
            </a:extLst>
          </p:cNvPr>
          <p:cNvSpPr>
            <a:spLocks noGrp="1"/>
          </p:cNvSpPr>
          <p:nvPr>
            <p:ph type="sldNum" sz="quarter" idx="12"/>
          </p:nvPr>
        </p:nvSpPr>
        <p:spPr>
          <a:xfrm>
            <a:off x="9007840" y="6429758"/>
            <a:ext cx="2819399" cy="345796"/>
          </a:xfrm>
        </p:spPr>
        <p:txBody>
          <a:bodyPr/>
          <a:lstStyle/>
          <a:p>
            <a:r>
              <a:rPr lang="en-US" sz="2400" dirty="0"/>
              <a:t>16</a:t>
            </a:r>
          </a:p>
        </p:txBody>
      </p:sp>
    </p:spTree>
    <p:extLst>
      <p:ext uri="{BB962C8B-B14F-4D97-AF65-F5344CB8AC3E}">
        <p14:creationId xmlns:p14="http://schemas.microsoft.com/office/powerpoint/2010/main" val="329840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7662D7-1207-273F-FD62-8683266CF547}"/>
              </a:ext>
            </a:extLst>
          </p:cNvPr>
          <p:cNvSpPr>
            <a:spLocks noGrp="1"/>
          </p:cNvSpPr>
          <p:nvPr>
            <p:ph type="title"/>
          </p:nvPr>
        </p:nvSpPr>
        <p:spPr>
          <a:xfrm>
            <a:off x="921895" y="142407"/>
            <a:ext cx="10965305" cy="539645"/>
          </a:xfrm>
        </p:spPr>
        <p:txBody>
          <a:bodyPr>
            <a:normAutofit/>
          </a:bodyPr>
          <a:lstStyle/>
          <a:p>
            <a:r>
              <a:rPr lang="fr-FR" sz="2800" b="1" dirty="0">
                <a:solidFill>
                  <a:schemeClr val="accent1">
                    <a:lumMod val="75000"/>
                  </a:schemeClr>
                </a:solidFill>
                <a:latin typeface="Yu Gothic" panose="020B0400000000000000" pitchFamily="34" charset="-128"/>
                <a:ea typeface="Yu Gothic" panose="020B0400000000000000" pitchFamily="34" charset="-128"/>
              </a:rPr>
              <a:t>Méthode TF-IDF (2) </a:t>
            </a:r>
          </a:p>
        </p:txBody>
      </p:sp>
      <p:sp>
        <p:nvSpPr>
          <p:cNvPr id="3" name="Espace réservé du contenu 2">
            <a:extLst>
              <a:ext uri="{FF2B5EF4-FFF2-40B4-BE49-F238E27FC236}">
                <a16:creationId xmlns:a16="http://schemas.microsoft.com/office/drawing/2014/main" id="{E6B5030F-8D1A-89AC-9C2F-299AF28D3F4B}"/>
              </a:ext>
            </a:extLst>
          </p:cNvPr>
          <p:cNvSpPr>
            <a:spLocks noGrp="1"/>
          </p:cNvSpPr>
          <p:nvPr>
            <p:ph idx="1"/>
          </p:nvPr>
        </p:nvSpPr>
        <p:spPr>
          <a:xfrm>
            <a:off x="921895" y="682052"/>
            <a:ext cx="10965305" cy="6175947"/>
          </a:xfrm>
        </p:spPr>
        <p:txBody>
          <a:bodyPr/>
          <a:lstStyle/>
          <a:p>
            <a:pPr>
              <a:buClr>
                <a:srgbClr val="2A1A00"/>
              </a:buClr>
              <a:buFont typeface="Wingdings" panose="05000000000000000000" pitchFamily="2" charset="2"/>
              <a:buChar char="§"/>
              <a:defRPr/>
            </a:pPr>
            <a:r>
              <a:rPr lang="fr-FR" sz="1400" b="1" dirty="0">
                <a:solidFill>
                  <a:schemeClr val="tx1"/>
                </a:solidFill>
                <a:latin typeface="Yu Gothic" panose="020B0400000000000000" pitchFamily="34" charset="-128"/>
                <a:ea typeface="Yu Gothic" panose="020B0400000000000000" pitchFamily="34" charset="-128"/>
              </a:rPr>
              <a:t>Vectorisation des textes avec		 	- Extraction des mots avec leurs scores moyens.</a:t>
            </a:r>
          </a:p>
          <a:p>
            <a:pPr>
              <a:buClr>
                <a:srgbClr val="2A1A00"/>
              </a:buClr>
              <a:buFont typeface="Wingdings" panose="05000000000000000000" pitchFamily="2" charset="2"/>
              <a:buChar char="§"/>
              <a:defRPr/>
            </a:pPr>
            <a:r>
              <a:rPr lang="fr-FR" sz="1400" b="1" dirty="0">
                <a:solidFill>
                  <a:schemeClr val="tx1"/>
                </a:solidFill>
                <a:latin typeface="Yu Gothic" panose="020B0400000000000000" pitchFamily="34" charset="-128"/>
                <a:ea typeface="Yu Gothic" panose="020B0400000000000000" pitchFamily="34" charset="-128"/>
              </a:rPr>
              <a:t>TF-IDF (</a:t>
            </a:r>
            <a:r>
              <a:rPr lang="fr-FR" sz="1400" b="1" dirty="0" err="1">
                <a:solidFill>
                  <a:schemeClr val="tx1"/>
                </a:solidFill>
                <a:latin typeface="Yu Gothic" panose="020B0400000000000000" pitchFamily="34" charset="-128"/>
                <a:ea typeface="Yu Gothic" panose="020B0400000000000000" pitchFamily="34" charset="-128"/>
              </a:rPr>
              <a:t>min_df</a:t>
            </a:r>
            <a:r>
              <a:rPr lang="fr-FR" sz="1400" b="1" dirty="0">
                <a:solidFill>
                  <a:schemeClr val="tx1"/>
                </a:solidFill>
                <a:latin typeface="Yu Gothic" panose="020B0400000000000000" pitchFamily="34" charset="-128"/>
                <a:ea typeface="Yu Gothic" panose="020B0400000000000000" pitchFamily="34" charset="-128"/>
              </a:rPr>
              <a:t>=3, </a:t>
            </a:r>
            <a:r>
              <a:rPr lang="fr-FR" sz="1400" b="1" dirty="0" err="1">
                <a:solidFill>
                  <a:schemeClr val="tx1"/>
                </a:solidFill>
                <a:latin typeface="Yu Gothic" panose="020B0400000000000000" pitchFamily="34" charset="-128"/>
                <a:ea typeface="Yu Gothic" panose="020B0400000000000000" pitchFamily="34" charset="-128"/>
              </a:rPr>
              <a:t>max_df</a:t>
            </a:r>
            <a:r>
              <a:rPr lang="fr-FR" sz="1400" b="1" dirty="0">
                <a:solidFill>
                  <a:schemeClr val="tx1"/>
                </a:solidFill>
                <a:latin typeface="Yu Gothic" panose="020B0400000000000000" pitchFamily="34" charset="-128"/>
                <a:ea typeface="Yu Gothic" panose="020B0400000000000000" pitchFamily="34" charset="-128"/>
              </a:rPr>
              <a:t>=0.8)                       		- Génération d’un nuage de mots basé sur les scores TF-IDF</a:t>
            </a:r>
          </a:p>
          <a:p>
            <a:pPr marL="0" indent="0">
              <a:buNone/>
            </a:pPr>
            <a:r>
              <a:rPr kumimoji="0" lang="fr-FR" sz="1400" b="1" i="0" u="none" strike="noStrike" kern="1200" cap="none" spc="0" normalizeH="0" baseline="0" noProof="0" dirty="0">
                <a:ln>
                  <a:noFill/>
                </a:ln>
                <a:solidFill>
                  <a:schemeClr val="tx1"/>
                </a:solidFill>
                <a:effectLst/>
                <a:uLnTx/>
                <a:uFillTx/>
                <a:latin typeface="Yu Gothic" panose="020B0400000000000000" pitchFamily="34" charset="-128"/>
                <a:ea typeface="Yu Gothic" panose="020B0400000000000000" pitchFamily="34" charset="-128"/>
              </a:rPr>
              <a:t>	               				</a:t>
            </a:r>
            <a:r>
              <a:rPr lang="fr-FR" sz="1400" b="1" dirty="0">
                <a:solidFill>
                  <a:schemeClr val="tx1"/>
                </a:solidFill>
                <a:latin typeface="Yu Gothic" panose="020B0400000000000000" pitchFamily="34" charset="-128"/>
                <a:ea typeface="Yu Gothic" panose="020B0400000000000000" pitchFamily="34" charset="-128"/>
              </a:rPr>
              <a:t> 	-  Objectif : identifier visuellement les mots les plus                       					 	représentatifs selon la pondération TF-IDF</a:t>
            </a:r>
          </a:p>
          <a:p>
            <a:pPr marL="0" indent="0">
              <a:buNone/>
            </a:pPr>
            <a:endParaRPr lang="fr-FR" sz="1400" b="1" dirty="0">
              <a:solidFill>
                <a:schemeClr val="tx1"/>
              </a:solidFill>
              <a:latin typeface="Yu Gothic" panose="020B0400000000000000" pitchFamily="34" charset="-128"/>
              <a:ea typeface="Yu Gothic" panose="020B0400000000000000" pitchFamily="34" charset="-128"/>
            </a:endParaRPr>
          </a:p>
          <a:p>
            <a:pPr marL="0" indent="0">
              <a:buNone/>
            </a:pPr>
            <a:endParaRPr lang="fr-FR" sz="1400" b="1" dirty="0">
              <a:solidFill>
                <a:schemeClr val="tx1"/>
              </a:solidFill>
              <a:latin typeface="Yu Gothic" panose="020B0400000000000000" pitchFamily="34" charset="-128"/>
              <a:ea typeface="Yu Gothic" panose="020B0400000000000000" pitchFamily="34" charset="-128"/>
            </a:endParaRPr>
          </a:p>
          <a:p>
            <a:pPr marL="0" indent="0">
              <a:buNone/>
            </a:pPr>
            <a:endParaRPr lang="fr-FR" sz="1400" b="1" dirty="0">
              <a:solidFill>
                <a:schemeClr val="tx1"/>
              </a:solidFill>
              <a:latin typeface="Yu Gothic" panose="020B0400000000000000" pitchFamily="34" charset="-128"/>
              <a:ea typeface="Yu Gothic" panose="020B0400000000000000" pitchFamily="34" charset="-128"/>
            </a:endParaRPr>
          </a:p>
          <a:p>
            <a:pPr marL="0" indent="0">
              <a:buNone/>
            </a:pPr>
            <a:endParaRPr lang="fr-FR" sz="1400" b="1" dirty="0">
              <a:solidFill>
                <a:schemeClr val="tx1"/>
              </a:solidFill>
              <a:latin typeface="Yu Gothic" panose="020B0400000000000000" pitchFamily="34" charset="-128"/>
              <a:ea typeface="Yu Gothic" panose="020B0400000000000000" pitchFamily="34" charset="-128"/>
            </a:endParaRPr>
          </a:p>
          <a:p>
            <a:pPr marL="0" indent="0">
              <a:buNone/>
            </a:pPr>
            <a:endParaRPr lang="fr-FR" sz="1400" b="1" dirty="0">
              <a:solidFill>
                <a:schemeClr val="tx1"/>
              </a:solidFill>
              <a:latin typeface="Yu Gothic" panose="020B0400000000000000" pitchFamily="34" charset="-128"/>
              <a:ea typeface="Yu Gothic" panose="020B0400000000000000" pitchFamily="34" charset="-128"/>
            </a:endParaRPr>
          </a:p>
          <a:p>
            <a:pPr marL="0" indent="0">
              <a:buNone/>
            </a:pPr>
            <a:endParaRPr lang="fr-FR" sz="1400" b="1" dirty="0">
              <a:solidFill>
                <a:schemeClr val="tx1"/>
              </a:solidFill>
              <a:latin typeface="Yu Gothic" panose="020B0400000000000000" pitchFamily="34" charset="-128"/>
              <a:ea typeface="Yu Gothic" panose="020B0400000000000000" pitchFamily="34" charset="-128"/>
            </a:endParaRPr>
          </a:p>
          <a:p>
            <a:pPr marL="0" indent="0">
              <a:buNone/>
            </a:pPr>
            <a:endParaRPr lang="fr-FR" sz="1400" b="1" dirty="0">
              <a:solidFill>
                <a:schemeClr val="tx1"/>
              </a:solidFill>
              <a:latin typeface="Yu Gothic" panose="020B0400000000000000" pitchFamily="34" charset="-128"/>
              <a:ea typeface="Yu Gothic" panose="020B0400000000000000" pitchFamily="34" charset="-128"/>
            </a:endParaRPr>
          </a:p>
          <a:p>
            <a:pPr>
              <a:buFont typeface="Arial" panose="020B0604020202020204" pitchFamily="34" charset="0"/>
              <a:buChar char="•"/>
            </a:pPr>
            <a:r>
              <a:rPr lang="fr-FR" sz="1200" b="1" dirty="0">
                <a:solidFill>
                  <a:schemeClr val="tx1"/>
                </a:solidFill>
                <a:latin typeface="Yu Gothic" panose="020B0400000000000000" pitchFamily="34" charset="-128"/>
                <a:ea typeface="Yu Gothic" panose="020B0400000000000000" pitchFamily="34" charset="-128"/>
              </a:rPr>
              <a:t>Avec </a:t>
            </a:r>
            <a:r>
              <a:rPr lang="fr-FR" sz="1200" b="1" dirty="0" err="1">
                <a:solidFill>
                  <a:schemeClr val="tx1"/>
                </a:solidFill>
                <a:latin typeface="Yu Gothic" panose="020B0400000000000000" pitchFamily="34" charset="-128"/>
                <a:ea typeface="Yu Gothic" panose="020B0400000000000000" pitchFamily="34" charset="-128"/>
              </a:rPr>
              <a:t>min_df</a:t>
            </a:r>
            <a:r>
              <a:rPr lang="fr-FR" sz="1200" b="1" dirty="0">
                <a:solidFill>
                  <a:schemeClr val="tx1"/>
                </a:solidFill>
                <a:latin typeface="Yu Gothic" panose="020B0400000000000000" pitchFamily="34" charset="-128"/>
                <a:ea typeface="Yu Gothic" panose="020B0400000000000000" pitchFamily="34" charset="-128"/>
              </a:rPr>
              <a:t>=3 et </a:t>
            </a:r>
            <a:r>
              <a:rPr lang="fr-FR" sz="1200" b="1" dirty="0" err="1">
                <a:solidFill>
                  <a:schemeClr val="tx1"/>
                </a:solidFill>
                <a:latin typeface="Yu Gothic" panose="020B0400000000000000" pitchFamily="34" charset="-128"/>
                <a:ea typeface="Yu Gothic" panose="020B0400000000000000" pitchFamily="34" charset="-128"/>
              </a:rPr>
              <a:t>max_df</a:t>
            </a:r>
            <a:r>
              <a:rPr lang="fr-FR" sz="1200" b="1" dirty="0">
                <a:solidFill>
                  <a:schemeClr val="tx1"/>
                </a:solidFill>
                <a:latin typeface="Yu Gothic" panose="020B0400000000000000" pitchFamily="34" charset="-128"/>
                <a:ea typeface="Yu Gothic" panose="020B0400000000000000" pitchFamily="34" charset="-128"/>
              </a:rPr>
              <a:t>=0.8 :</a:t>
            </a:r>
          </a:p>
          <a:p>
            <a:pPr marL="742950" lvl="1" indent="-285750">
              <a:buFont typeface="Arial" panose="020B0604020202020204" pitchFamily="34" charset="0"/>
              <a:buChar char="•"/>
            </a:pPr>
            <a:r>
              <a:rPr lang="fr-FR" sz="1200" dirty="0" err="1">
                <a:solidFill>
                  <a:schemeClr val="tx1"/>
                </a:solidFill>
                <a:latin typeface="Yu Gothic" panose="020B0400000000000000" pitchFamily="34" charset="-128"/>
                <a:ea typeface="Yu Gothic" panose="020B0400000000000000" pitchFamily="34" charset="-128"/>
              </a:rPr>
              <a:t>min_df</a:t>
            </a:r>
            <a:r>
              <a:rPr lang="fr-FR" sz="1200" dirty="0">
                <a:solidFill>
                  <a:schemeClr val="tx1"/>
                </a:solidFill>
                <a:latin typeface="Yu Gothic" panose="020B0400000000000000" pitchFamily="34" charset="-128"/>
                <a:ea typeface="Yu Gothic" panose="020B0400000000000000" pitchFamily="34" charset="-128"/>
              </a:rPr>
              <a:t>=3 : Ignore les mots qui apparaissent </a:t>
            </a:r>
          </a:p>
          <a:p>
            <a:pPr marL="457200" lvl="1" indent="0">
              <a:buNone/>
            </a:pPr>
            <a:r>
              <a:rPr lang="fr-FR" sz="1200" dirty="0">
                <a:solidFill>
                  <a:schemeClr val="tx1"/>
                </a:solidFill>
                <a:latin typeface="Yu Gothic" panose="020B0400000000000000" pitchFamily="34" charset="-128"/>
                <a:ea typeface="Yu Gothic" panose="020B0400000000000000" pitchFamily="34" charset="-128"/>
              </a:rPr>
              <a:t>dans moins de 3 documents (élimine les mots rares).</a:t>
            </a:r>
          </a:p>
          <a:p>
            <a:pPr marL="742950" lvl="1" indent="-285750">
              <a:buFont typeface="Arial" panose="020B0604020202020204" pitchFamily="34" charset="0"/>
              <a:buChar char="•"/>
            </a:pPr>
            <a:r>
              <a:rPr lang="fr-FR" sz="1200" dirty="0" err="1">
                <a:solidFill>
                  <a:schemeClr val="tx1"/>
                </a:solidFill>
                <a:latin typeface="Yu Gothic" panose="020B0400000000000000" pitchFamily="34" charset="-128"/>
                <a:ea typeface="Yu Gothic" panose="020B0400000000000000" pitchFamily="34" charset="-128"/>
              </a:rPr>
              <a:t>max_df</a:t>
            </a:r>
            <a:r>
              <a:rPr lang="fr-FR" sz="1200" dirty="0">
                <a:solidFill>
                  <a:schemeClr val="tx1"/>
                </a:solidFill>
                <a:latin typeface="Yu Gothic" panose="020B0400000000000000" pitchFamily="34" charset="-128"/>
                <a:ea typeface="Yu Gothic" panose="020B0400000000000000" pitchFamily="34" charset="-128"/>
              </a:rPr>
              <a:t>=0.8 : Ignore les mots qui apparaissent </a:t>
            </a:r>
          </a:p>
          <a:p>
            <a:pPr marL="457200" lvl="1" indent="0">
              <a:buNone/>
            </a:pPr>
            <a:r>
              <a:rPr lang="fr-FR" sz="1200" dirty="0">
                <a:solidFill>
                  <a:schemeClr val="tx1"/>
                </a:solidFill>
                <a:latin typeface="Yu Gothic" panose="020B0400000000000000" pitchFamily="34" charset="-128"/>
                <a:ea typeface="Yu Gothic" panose="020B0400000000000000" pitchFamily="34" charset="-128"/>
              </a:rPr>
              <a:t>dans plus de 80% des documents (élimine les mots </a:t>
            </a:r>
          </a:p>
          <a:p>
            <a:pPr marL="457200" lvl="1" indent="0">
              <a:buNone/>
            </a:pPr>
            <a:r>
              <a:rPr lang="fr-FR" sz="1200" dirty="0">
                <a:solidFill>
                  <a:schemeClr val="tx1"/>
                </a:solidFill>
                <a:latin typeface="Yu Gothic" panose="020B0400000000000000" pitchFamily="34" charset="-128"/>
                <a:ea typeface="Yu Gothic" panose="020B0400000000000000" pitchFamily="34" charset="-128"/>
              </a:rPr>
              <a:t>trop fréquents, comme "le", "et", etc.).</a:t>
            </a:r>
            <a:endParaRPr lang="fr-FR" sz="1400" b="1" dirty="0">
              <a:latin typeface="Yu Gothic" panose="020B0400000000000000" pitchFamily="34" charset="-128"/>
              <a:ea typeface="Yu Gothic" panose="020B0400000000000000" pitchFamily="34" charset="-128"/>
            </a:endParaRPr>
          </a:p>
          <a:p>
            <a:endParaRPr lang="fr-FR" dirty="0"/>
          </a:p>
        </p:txBody>
      </p:sp>
      <p:pic>
        <p:nvPicPr>
          <p:cNvPr id="5" name="Image 4">
            <a:extLst>
              <a:ext uri="{FF2B5EF4-FFF2-40B4-BE49-F238E27FC236}">
                <a16:creationId xmlns:a16="http://schemas.microsoft.com/office/drawing/2014/main" id="{CE43C57C-FEF3-D31D-3802-C4DBAC5EC5BD}"/>
              </a:ext>
            </a:extLst>
          </p:cNvPr>
          <p:cNvPicPr>
            <a:picLocks noChangeAspect="1"/>
          </p:cNvPicPr>
          <p:nvPr/>
        </p:nvPicPr>
        <p:blipFill>
          <a:blip r:embed="rId3"/>
          <a:stretch>
            <a:fillRect/>
          </a:stretch>
        </p:blipFill>
        <p:spPr>
          <a:xfrm>
            <a:off x="966865" y="1569917"/>
            <a:ext cx="4931757" cy="2076740"/>
          </a:xfrm>
          <a:prstGeom prst="rect">
            <a:avLst/>
          </a:prstGeom>
        </p:spPr>
      </p:pic>
      <p:cxnSp>
        <p:nvCxnSpPr>
          <p:cNvPr id="9" name="Connecteur droit 8">
            <a:extLst>
              <a:ext uri="{FF2B5EF4-FFF2-40B4-BE49-F238E27FC236}">
                <a16:creationId xmlns:a16="http://schemas.microsoft.com/office/drawing/2014/main" id="{35923B6D-CB2B-FBEE-9F4A-B7C0C9A6111B}"/>
              </a:ext>
            </a:extLst>
          </p:cNvPr>
          <p:cNvCxnSpPr/>
          <p:nvPr/>
        </p:nvCxnSpPr>
        <p:spPr>
          <a:xfrm>
            <a:off x="6041037" y="929391"/>
            <a:ext cx="0" cy="5928609"/>
          </a:xfrm>
          <a:prstGeom prst="line">
            <a:avLst/>
          </a:prstGeom>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1CA782B3-58D2-00E1-3603-95AA1AA8D24C}"/>
              </a:ext>
            </a:extLst>
          </p:cNvPr>
          <p:cNvPicPr>
            <a:picLocks noChangeAspect="1"/>
          </p:cNvPicPr>
          <p:nvPr/>
        </p:nvPicPr>
        <p:blipFill>
          <a:blip r:embed="rId4"/>
          <a:stretch>
            <a:fillRect/>
          </a:stretch>
        </p:blipFill>
        <p:spPr>
          <a:xfrm>
            <a:off x="6150964" y="1986198"/>
            <a:ext cx="5593829" cy="4725648"/>
          </a:xfrm>
          <a:prstGeom prst="rect">
            <a:avLst/>
          </a:prstGeom>
        </p:spPr>
      </p:pic>
      <p:sp>
        <p:nvSpPr>
          <p:cNvPr id="4" name="Espace réservé du numéro de diapositive 3">
            <a:extLst>
              <a:ext uri="{FF2B5EF4-FFF2-40B4-BE49-F238E27FC236}">
                <a16:creationId xmlns:a16="http://schemas.microsoft.com/office/drawing/2014/main" id="{BFB3E235-EF5E-A0D3-E591-F1752E87976B}"/>
              </a:ext>
            </a:extLst>
          </p:cNvPr>
          <p:cNvSpPr>
            <a:spLocks noGrp="1"/>
          </p:cNvSpPr>
          <p:nvPr>
            <p:ph type="sldNum" sz="quarter" idx="12"/>
          </p:nvPr>
        </p:nvSpPr>
        <p:spPr>
          <a:xfrm>
            <a:off x="9035320" y="6412382"/>
            <a:ext cx="2819399" cy="345796"/>
          </a:xfrm>
        </p:spPr>
        <p:txBody>
          <a:bodyPr/>
          <a:lstStyle/>
          <a:p>
            <a:r>
              <a:rPr lang="en-US" sz="2400" dirty="0"/>
              <a:t>17</a:t>
            </a:r>
          </a:p>
        </p:txBody>
      </p:sp>
    </p:spTree>
    <p:extLst>
      <p:ext uri="{BB962C8B-B14F-4D97-AF65-F5344CB8AC3E}">
        <p14:creationId xmlns:p14="http://schemas.microsoft.com/office/powerpoint/2010/main" val="3885630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0F2820-DA3F-B01E-3291-CDDD92AEABE7}"/>
              </a:ext>
            </a:extLst>
          </p:cNvPr>
          <p:cNvSpPr>
            <a:spLocks noGrp="1"/>
          </p:cNvSpPr>
          <p:nvPr>
            <p:ph type="title"/>
          </p:nvPr>
        </p:nvSpPr>
        <p:spPr>
          <a:xfrm>
            <a:off x="951875" y="74951"/>
            <a:ext cx="10957810" cy="637082"/>
          </a:xfrm>
        </p:spPr>
        <p:txBody>
          <a:bodyPr>
            <a:normAutofit/>
          </a:bodyPr>
          <a:lstStyle/>
          <a:p>
            <a:r>
              <a:rPr lang="fr-FR" sz="2800" b="1" dirty="0">
                <a:solidFill>
                  <a:schemeClr val="accent1">
                    <a:lumMod val="75000"/>
                  </a:schemeClr>
                </a:solidFill>
                <a:latin typeface="Yu Gothic" panose="020B0400000000000000" pitchFamily="34" charset="-128"/>
                <a:ea typeface="Yu Gothic" panose="020B0400000000000000" pitchFamily="34" charset="-128"/>
              </a:rPr>
              <a:t>Méthode TF-IDF (3) </a:t>
            </a:r>
          </a:p>
        </p:txBody>
      </p:sp>
      <p:sp>
        <p:nvSpPr>
          <p:cNvPr id="3" name="Espace réservé du contenu 2">
            <a:extLst>
              <a:ext uri="{FF2B5EF4-FFF2-40B4-BE49-F238E27FC236}">
                <a16:creationId xmlns:a16="http://schemas.microsoft.com/office/drawing/2014/main" id="{299E4B3A-B58A-4A82-8102-9A2B32C028D0}"/>
              </a:ext>
            </a:extLst>
          </p:cNvPr>
          <p:cNvSpPr>
            <a:spLocks noGrp="1"/>
          </p:cNvSpPr>
          <p:nvPr>
            <p:ph idx="1"/>
          </p:nvPr>
        </p:nvSpPr>
        <p:spPr>
          <a:xfrm>
            <a:off x="951875" y="712033"/>
            <a:ext cx="10957810" cy="6071016"/>
          </a:xfrm>
        </p:spPr>
        <p:txBody>
          <a:bodyPr>
            <a:normAutofit lnSpcReduction="10000"/>
          </a:bodyPr>
          <a:lstStyle/>
          <a:p>
            <a:r>
              <a:rPr lang="fr-FR" sz="1600" b="1" dirty="0">
                <a:solidFill>
                  <a:schemeClr val="tx1"/>
                </a:solidFill>
                <a:latin typeface="Yu Gothic" panose="020B0400000000000000" pitchFamily="34" charset="-128"/>
                <a:ea typeface="Yu Gothic" panose="020B0400000000000000" pitchFamily="34" charset="-128"/>
              </a:rPr>
              <a:t>Réduction dimensionnelle avec « </a:t>
            </a:r>
            <a:r>
              <a:rPr lang="fr-FR" sz="1600" b="1" dirty="0" err="1">
                <a:solidFill>
                  <a:schemeClr val="tx1"/>
                </a:solidFill>
                <a:latin typeface="Yu Gothic" panose="020B0400000000000000" pitchFamily="34" charset="-128"/>
                <a:ea typeface="Yu Gothic" panose="020B0400000000000000" pitchFamily="34" charset="-128"/>
              </a:rPr>
              <a:t>TruncatedSVD</a:t>
            </a:r>
            <a:r>
              <a:rPr lang="fr-FR" sz="1600" b="1" dirty="0">
                <a:solidFill>
                  <a:schemeClr val="tx1"/>
                </a:solidFill>
                <a:latin typeface="Yu Gothic" panose="020B0400000000000000" pitchFamily="34" charset="-128"/>
                <a:ea typeface="Yu Gothic" panose="020B0400000000000000" pitchFamily="34" charset="-128"/>
              </a:rPr>
              <a:t> » (PCA n'étant pas adapté aux matrices </a:t>
            </a:r>
            <a:r>
              <a:rPr lang="fr-FR" sz="1600" b="1" dirty="0" err="1">
                <a:solidFill>
                  <a:schemeClr val="tx1"/>
                </a:solidFill>
                <a:latin typeface="Yu Gothic" panose="020B0400000000000000" pitchFamily="34" charset="-128"/>
                <a:ea typeface="Yu Gothic" panose="020B0400000000000000" pitchFamily="34" charset="-128"/>
              </a:rPr>
              <a:t>sparse</a:t>
            </a:r>
            <a:r>
              <a:rPr lang="fr-FR" sz="1600" b="1" dirty="0">
                <a:solidFill>
                  <a:schemeClr val="tx1"/>
                </a:solidFill>
                <a:latin typeface="Yu Gothic" panose="020B0400000000000000" pitchFamily="34" charset="-128"/>
                <a:ea typeface="Yu Gothic" panose="020B0400000000000000" pitchFamily="34" charset="-128"/>
              </a:rPr>
              <a:t>)</a:t>
            </a:r>
          </a:p>
          <a:p>
            <a:r>
              <a:rPr lang="fr-FR" sz="1600" b="1" dirty="0">
                <a:solidFill>
                  <a:schemeClr val="tx1"/>
                </a:solidFill>
                <a:latin typeface="Yu Gothic" panose="020B0400000000000000" pitchFamily="34" charset="-128"/>
                <a:ea typeface="Yu Gothic" panose="020B0400000000000000" pitchFamily="34" charset="-128"/>
              </a:rPr>
              <a:t>Nouvelle réduction dimensionnelle à 2 dimensions avec « T-SNE » pour visualisation</a:t>
            </a:r>
          </a:p>
          <a:p>
            <a:r>
              <a:rPr lang="fr-FR" sz="1600" b="1" dirty="0">
                <a:solidFill>
                  <a:schemeClr val="tx1"/>
                </a:solidFill>
                <a:latin typeface="Yu Gothic" panose="020B0400000000000000" pitchFamily="34" charset="-128"/>
                <a:ea typeface="Yu Gothic" panose="020B0400000000000000" pitchFamily="34" charset="-128"/>
              </a:rPr>
              <a:t>Application du clustering  K-</a:t>
            </a:r>
            <a:r>
              <a:rPr lang="fr-FR" sz="1600" b="1" dirty="0" err="1">
                <a:solidFill>
                  <a:schemeClr val="tx1"/>
                </a:solidFill>
                <a:latin typeface="Yu Gothic" panose="020B0400000000000000" pitchFamily="34" charset="-128"/>
                <a:ea typeface="Yu Gothic" panose="020B0400000000000000" pitchFamily="34" charset="-128"/>
              </a:rPr>
              <a:t>Means</a:t>
            </a:r>
            <a:r>
              <a:rPr lang="fr-FR" sz="1600" b="1" dirty="0">
                <a:solidFill>
                  <a:schemeClr val="tx1"/>
                </a:solidFill>
                <a:latin typeface="Yu Gothic" panose="020B0400000000000000" pitchFamily="34" charset="-128"/>
                <a:ea typeface="Yu Gothic" panose="020B0400000000000000" pitchFamily="34" charset="-128"/>
              </a:rPr>
              <a:t> sur les données réduites</a:t>
            </a:r>
          </a:p>
          <a:p>
            <a:r>
              <a:rPr lang="fr-FR" sz="1600" b="1" dirty="0">
                <a:solidFill>
                  <a:schemeClr val="tx1"/>
                </a:solidFill>
                <a:latin typeface="Yu Gothic" panose="020B0400000000000000" pitchFamily="34" charset="-128"/>
                <a:ea typeface="Yu Gothic" panose="020B0400000000000000" pitchFamily="34" charset="-128"/>
              </a:rPr>
              <a:t>Visualisation des clusters ci-dessous</a:t>
            </a:r>
          </a:p>
          <a:p>
            <a:endParaRPr lang="fr-FR" b="1" dirty="0">
              <a:solidFill>
                <a:schemeClr val="tx1"/>
              </a:solidFill>
            </a:endParaRPr>
          </a:p>
          <a:p>
            <a:endParaRPr lang="fr-FR" sz="2000" b="1" dirty="0">
              <a:solidFill>
                <a:schemeClr val="tx1"/>
              </a:solidFill>
            </a:endParaRPr>
          </a:p>
          <a:p>
            <a:endParaRPr lang="fr-FR" b="1" dirty="0">
              <a:solidFill>
                <a:schemeClr val="tx1"/>
              </a:solidFill>
            </a:endParaRPr>
          </a:p>
          <a:p>
            <a:endParaRPr lang="fr-FR" sz="2000" b="1" dirty="0">
              <a:solidFill>
                <a:schemeClr val="tx1"/>
              </a:solidFill>
            </a:endParaRPr>
          </a:p>
          <a:p>
            <a:endParaRPr lang="fr-FR" dirty="0"/>
          </a:p>
          <a:p>
            <a:endParaRPr lang="fr-FR" dirty="0"/>
          </a:p>
          <a:p>
            <a:endParaRPr lang="fr-FR" dirty="0"/>
          </a:p>
          <a:p>
            <a:endParaRPr lang="fr-FR" dirty="0"/>
          </a:p>
          <a:p>
            <a:endParaRPr lang="fr-FR" dirty="0"/>
          </a:p>
          <a:p>
            <a:endParaRPr lang="fr-FR" sz="1400" b="1" dirty="0">
              <a:solidFill>
                <a:srgbClr val="C00000"/>
              </a:solidFill>
              <a:latin typeface="Yu Gothic" panose="020B0400000000000000" pitchFamily="34" charset="-128"/>
              <a:ea typeface="Yu Gothic" panose="020B0400000000000000" pitchFamily="34" charset="-128"/>
            </a:endParaRPr>
          </a:p>
          <a:p>
            <a:r>
              <a:rPr lang="fr-FR" sz="1400" b="1" dirty="0">
                <a:solidFill>
                  <a:srgbClr val="C00000"/>
                </a:solidFill>
                <a:latin typeface="Yu Gothic" panose="020B0400000000000000" pitchFamily="34" charset="-128"/>
                <a:ea typeface="Yu Gothic" panose="020B0400000000000000" pitchFamily="34" charset="-128"/>
              </a:rPr>
              <a:t>Résultat : une représentation visuelle des textes regroupés par similarité sémantique dans l’espace vectoriel TF-IDF.</a:t>
            </a:r>
          </a:p>
          <a:p>
            <a:r>
              <a:rPr lang="fr-FR" sz="1400" b="1" i="0" u="none" strike="noStrike" baseline="0" dirty="0">
                <a:solidFill>
                  <a:srgbClr val="C00000"/>
                </a:solidFill>
                <a:latin typeface="Yu Gothic" panose="020B0400000000000000" pitchFamily="34" charset="-128"/>
                <a:ea typeface="Yu Gothic" panose="020B0400000000000000" pitchFamily="34" charset="-128"/>
              </a:rPr>
              <a:t>La classification est meilleure qu'avec le </a:t>
            </a:r>
            <a:r>
              <a:rPr lang="fr-FR" sz="1400" b="1" i="0" u="none" strike="noStrike" baseline="0" dirty="0" err="1">
                <a:solidFill>
                  <a:srgbClr val="C00000"/>
                </a:solidFill>
                <a:latin typeface="Yu Gothic" panose="020B0400000000000000" pitchFamily="34" charset="-128"/>
                <a:ea typeface="Yu Gothic" panose="020B0400000000000000" pitchFamily="34" charset="-128"/>
              </a:rPr>
              <a:t>CountVectorizer</a:t>
            </a:r>
            <a:r>
              <a:rPr lang="fr-FR" sz="1400" b="1" i="0" u="none" strike="noStrike" baseline="0" dirty="0">
                <a:solidFill>
                  <a:srgbClr val="C00000"/>
                </a:solidFill>
                <a:latin typeface="Yu Gothic" panose="020B0400000000000000" pitchFamily="34" charset="-128"/>
                <a:ea typeface="Yu Gothic" panose="020B0400000000000000" pitchFamily="34" charset="-128"/>
              </a:rPr>
              <a:t>. Les catégories sont relativement bien identifiées par l'algorithme. Cependant, il existe encore des confusions, comme </a:t>
            </a:r>
            <a:r>
              <a:rPr lang="fr-FR" sz="1400" b="1" dirty="0">
                <a:solidFill>
                  <a:srgbClr val="C00000"/>
                </a:solidFill>
                <a:latin typeface="Yu Gothic" panose="020B0400000000000000" pitchFamily="34" charset="-128"/>
                <a:ea typeface="Yu Gothic" panose="020B0400000000000000" pitchFamily="34" charset="-128"/>
              </a:rPr>
              <a:t>le montre </a:t>
            </a:r>
            <a:r>
              <a:rPr lang="fr-FR" sz="1400" b="1" i="0" u="none" strike="noStrike" baseline="0" dirty="0">
                <a:solidFill>
                  <a:srgbClr val="C00000"/>
                </a:solidFill>
                <a:latin typeface="Yu Gothic" panose="020B0400000000000000" pitchFamily="34" charset="-128"/>
                <a:ea typeface="Yu Gothic" panose="020B0400000000000000" pitchFamily="34" charset="-128"/>
              </a:rPr>
              <a:t>la matrice de confusion.</a:t>
            </a:r>
            <a:endParaRPr lang="fr-FR" sz="1400" b="1" dirty="0">
              <a:solidFill>
                <a:srgbClr val="C00000"/>
              </a:solidFill>
              <a:latin typeface="Yu Gothic" panose="020B0400000000000000" pitchFamily="34" charset="-128"/>
              <a:ea typeface="Yu Gothic" panose="020B0400000000000000" pitchFamily="34" charset="-128"/>
            </a:endParaRPr>
          </a:p>
        </p:txBody>
      </p:sp>
      <p:pic>
        <p:nvPicPr>
          <p:cNvPr id="6" name="Image 5">
            <a:extLst>
              <a:ext uri="{FF2B5EF4-FFF2-40B4-BE49-F238E27FC236}">
                <a16:creationId xmlns:a16="http://schemas.microsoft.com/office/drawing/2014/main" id="{7D16F81A-D7A5-8674-2D23-941AACF8F150}"/>
              </a:ext>
            </a:extLst>
          </p:cNvPr>
          <p:cNvPicPr>
            <a:picLocks noChangeAspect="1"/>
          </p:cNvPicPr>
          <p:nvPr/>
        </p:nvPicPr>
        <p:blipFill>
          <a:blip r:embed="rId3"/>
          <a:stretch>
            <a:fillRect/>
          </a:stretch>
        </p:blipFill>
        <p:spPr>
          <a:xfrm>
            <a:off x="1276478" y="2184742"/>
            <a:ext cx="10026106" cy="3614642"/>
          </a:xfrm>
          <a:prstGeom prst="rect">
            <a:avLst/>
          </a:prstGeom>
        </p:spPr>
      </p:pic>
      <p:sp>
        <p:nvSpPr>
          <p:cNvPr id="4" name="Espace réservé du numéro de diapositive 3">
            <a:extLst>
              <a:ext uri="{FF2B5EF4-FFF2-40B4-BE49-F238E27FC236}">
                <a16:creationId xmlns:a16="http://schemas.microsoft.com/office/drawing/2014/main" id="{F0AD7C60-0799-C266-C373-EAA5D7FE48D6}"/>
              </a:ext>
            </a:extLst>
          </p:cNvPr>
          <p:cNvSpPr>
            <a:spLocks noGrp="1"/>
          </p:cNvSpPr>
          <p:nvPr>
            <p:ph type="sldNum" sz="quarter" idx="12"/>
          </p:nvPr>
        </p:nvSpPr>
        <p:spPr>
          <a:xfrm>
            <a:off x="8947880" y="6436466"/>
            <a:ext cx="2819399" cy="345796"/>
          </a:xfrm>
        </p:spPr>
        <p:txBody>
          <a:bodyPr/>
          <a:lstStyle/>
          <a:p>
            <a:r>
              <a:rPr lang="en-US" sz="2400" dirty="0"/>
              <a:t>18</a:t>
            </a:r>
          </a:p>
        </p:txBody>
      </p:sp>
    </p:spTree>
    <p:extLst>
      <p:ext uri="{BB962C8B-B14F-4D97-AF65-F5344CB8AC3E}">
        <p14:creationId xmlns:p14="http://schemas.microsoft.com/office/powerpoint/2010/main" val="15022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21363C-26D9-FDC1-5879-38167248AD39}"/>
              </a:ext>
            </a:extLst>
          </p:cNvPr>
          <p:cNvSpPr>
            <a:spLocks noGrp="1"/>
          </p:cNvSpPr>
          <p:nvPr>
            <p:ph type="title"/>
          </p:nvPr>
        </p:nvSpPr>
        <p:spPr>
          <a:xfrm>
            <a:off x="926673" y="104931"/>
            <a:ext cx="10966663" cy="629587"/>
          </a:xfrm>
        </p:spPr>
        <p:txBody>
          <a:bodyPr>
            <a:normAutofit/>
          </a:bodyPr>
          <a:lstStyle/>
          <a:p>
            <a:r>
              <a:rPr lang="fr-FR" sz="3600" dirty="0">
                <a:solidFill>
                  <a:schemeClr val="accent1">
                    <a:lumMod val="75000"/>
                  </a:schemeClr>
                </a:solidFill>
              </a:rPr>
              <a:t>				</a:t>
            </a:r>
            <a:r>
              <a:rPr lang="fr-FR" sz="3600" b="1" dirty="0">
                <a:solidFill>
                  <a:schemeClr val="accent1">
                    <a:lumMod val="75000"/>
                  </a:schemeClr>
                </a:solidFill>
                <a:latin typeface="Yu Gothic" panose="020B0400000000000000" pitchFamily="34" charset="-128"/>
                <a:ea typeface="Yu Gothic" panose="020B0400000000000000" pitchFamily="34" charset="-128"/>
              </a:rPr>
              <a:t>SOMMAIRE</a:t>
            </a:r>
          </a:p>
        </p:txBody>
      </p:sp>
      <p:sp>
        <p:nvSpPr>
          <p:cNvPr id="3" name="Espace réservé du contenu 2">
            <a:extLst>
              <a:ext uri="{FF2B5EF4-FFF2-40B4-BE49-F238E27FC236}">
                <a16:creationId xmlns:a16="http://schemas.microsoft.com/office/drawing/2014/main" id="{69E225CF-5840-C042-553E-2003C4ECC021}"/>
              </a:ext>
            </a:extLst>
          </p:cNvPr>
          <p:cNvSpPr>
            <a:spLocks noGrp="1"/>
          </p:cNvSpPr>
          <p:nvPr>
            <p:ph idx="1"/>
          </p:nvPr>
        </p:nvSpPr>
        <p:spPr>
          <a:xfrm>
            <a:off x="926673" y="816964"/>
            <a:ext cx="10966663" cy="5988873"/>
          </a:xfrm>
        </p:spPr>
        <p:txBody>
          <a:bodyPr>
            <a:normAutofit/>
          </a:bodyPr>
          <a:lstStyle/>
          <a:p>
            <a:endParaRPr lang="fr-FR" b="1" dirty="0">
              <a:solidFill>
                <a:schemeClr val="tx1"/>
              </a:solidFill>
              <a:latin typeface="Yu Gothic" panose="020B0400000000000000" pitchFamily="34" charset="-128"/>
              <a:ea typeface="Yu Gothic" panose="020B0400000000000000" pitchFamily="34" charset="-128"/>
            </a:endParaRPr>
          </a:p>
          <a:p>
            <a:r>
              <a:rPr lang="fr-FR" sz="2400" b="1" dirty="0">
                <a:solidFill>
                  <a:schemeClr val="tx1"/>
                </a:solidFill>
                <a:latin typeface="Yu Gothic" panose="020B0400000000000000" pitchFamily="34" charset="-128"/>
                <a:ea typeface="Yu Gothic" panose="020B0400000000000000" pitchFamily="34" charset="-128"/>
              </a:rPr>
              <a:t>1. Problématique et contexte du projet 7</a:t>
            </a:r>
          </a:p>
          <a:p>
            <a:pPr marL="0" indent="0">
              <a:buNone/>
            </a:pPr>
            <a:endParaRPr lang="fr-FR" sz="2400" b="1" dirty="0">
              <a:solidFill>
                <a:schemeClr val="tx1"/>
              </a:solidFill>
              <a:latin typeface="Yu Gothic" panose="020B0400000000000000" pitchFamily="34" charset="-128"/>
              <a:ea typeface="Yu Gothic" panose="020B0400000000000000" pitchFamily="34" charset="-128"/>
            </a:endParaRPr>
          </a:p>
          <a:p>
            <a:r>
              <a:rPr lang="fr-FR" sz="2400" b="1" dirty="0">
                <a:solidFill>
                  <a:schemeClr val="tx1"/>
                </a:solidFill>
                <a:latin typeface="Yu Gothic" panose="020B0400000000000000" pitchFamily="34" charset="-128"/>
                <a:ea typeface="Yu Gothic" panose="020B0400000000000000" pitchFamily="34" charset="-128"/>
              </a:rPr>
              <a:t>2. Dashboard</a:t>
            </a:r>
            <a:endParaRPr lang="fr-FR" sz="2400" dirty="0">
              <a:solidFill>
                <a:schemeClr val="tx1"/>
              </a:solidFill>
              <a:latin typeface="Yu Gothic" panose="020B0400000000000000" pitchFamily="34" charset="-128"/>
              <a:ea typeface="Yu Gothic" panose="020B0400000000000000" pitchFamily="34" charset="-128"/>
            </a:endParaRPr>
          </a:p>
          <a:p>
            <a:pPr lvl="1"/>
            <a:endParaRPr lang="fr-FR" sz="2400" dirty="0">
              <a:solidFill>
                <a:schemeClr val="tx1"/>
              </a:solidFill>
              <a:latin typeface="Yu Gothic" panose="020B0400000000000000" pitchFamily="34" charset="-128"/>
              <a:ea typeface="Yu Gothic" panose="020B0400000000000000" pitchFamily="34" charset="-128"/>
            </a:endParaRPr>
          </a:p>
          <a:p>
            <a:r>
              <a:rPr lang="fr-FR" sz="2400" b="1" dirty="0">
                <a:solidFill>
                  <a:schemeClr val="tx1"/>
                </a:solidFill>
                <a:latin typeface="Yu Gothic" panose="020B0400000000000000" pitchFamily="34" charset="-128"/>
                <a:ea typeface="Yu Gothic" panose="020B0400000000000000" pitchFamily="34" charset="-128"/>
              </a:rPr>
              <a:t>3. Problématique et contexte du projet 6</a:t>
            </a:r>
          </a:p>
          <a:p>
            <a:pPr marL="457200" lvl="1" indent="0">
              <a:buNone/>
            </a:pPr>
            <a:endParaRPr lang="fr-FR" sz="2400" dirty="0">
              <a:solidFill>
                <a:schemeClr val="tx1"/>
              </a:solidFill>
              <a:latin typeface="Yu Gothic" panose="020B0400000000000000" pitchFamily="34" charset="-128"/>
              <a:ea typeface="Yu Gothic" panose="020B0400000000000000" pitchFamily="34" charset="-128"/>
            </a:endParaRPr>
          </a:p>
          <a:p>
            <a:r>
              <a:rPr lang="fr-FR" sz="2400" dirty="0">
                <a:solidFill>
                  <a:schemeClr val="tx1"/>
                </a:solidFill>
                <a:latin typeface="Yu Gothic" panose="020B0400000000000000" pitchFamily="34" charset="-128"/>
                <a:ea typeface="Yu Gothic" panose="020B0400000000000000" pitchFamily="34" charset="-128"/>
              </a:rPr>
              <a:t> </a:t>
            </a:r>
            <a:r>
              <a:rPr lang="fr-FR" sz="2400" b="1" dirty="0">
                <a:solidFill>
                  <a:schemeClr val="tx1"/>
                </a:solidFill>
                <a:latin typeface="Yu Gothic" panose="020B0400000000000000" pitchFamily="34" charset="-128"/>
                <a:ea typeface="Yu Gothic" panose="020B0400000000000000" pitchFamily="34" charset="-128"/>
              </a:rPr>
              <a:t>4. Conclusion</a:t>
            </a:r>
          </a:p>
        </p:txBody>
      </p:sp>
      <p:sp>
        <p:nvSpPr>
          <p:cNvPr id="4" name="Espace réservé du numéro de diapositive 3">
            <a:extLst>
              <a:ext uri="{FF2B5EF4-FFF2-40B4-BE49-F238E27FC236}">
                <a16:creationId xmlns:a16="http://schemas.microsoft.com/office/drawing/2014/main" id="{3FD7CBBB-6353-FEB4-01DA-5072D8521E34}"/>
              </a:ext>
            </a:extLst>
          </p:cNvPr>
          <p:cNvSpPr>
            <a:spLocks noGrp="1"/>
          </p:cNvSpPr>
          <p:nvPr>
            <p:ph type="sldNum" sz="quarter" idx="12"/>
          </p:nvPr>
        </p:nvSpPr>
        <p:spPr>
          <a:xfrm>
            <a:off x="8610601" y="6375679"/>
            <a:ext cx="2819399" cy="345796"/>
          </a:xfrm>
        </p:spPr>
        <p:txBody>
          <a:bodyPr/>
          <a:lstStyle/>
          <a:p>
            <a:r>
              <a:rPr lang="en-US" sz="2400" dirty="0"/>
              <a:t>1</a:t>
            </a:r>
          </a:p>
        </p:txBody>
      </p:sp>
    </p:spTree>
    <p:extLst>
      <p:ext uri="{BB962C8B-B14F-4D97-AF65-F5344CB8AC3E}">
        <p14:creationId xmlns:p14="http://schemas.microsoft.com/office/powerpoint/2010/main" val="376220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7C335A-88CB-9EBB-2CF7-4F516C10422F}"/>
              </a:ext>
            </a:extLst>
          </p:cNvPr>
          <p:cNvSpPr>
            <a:spLocks noGrp="1"/>
          </p:cNvSpPr>
          <p:nvPr>
            <p:ph type="title"/>
          </p:nvPr>
        </p:nvSpPr>
        <p:spPr>
          <a:xfrm>
            <a:off x="914399" y="122738"/>
            <a:ext cx="10978937" cy="503227"/>
          </a:xfrm>
        </p:spPr>
        <p:txBody>
          <a:bodyPr>
            <a:normAutofit/>
          </a:bodyPr>
          <a:lstStyle/>
          <a:p>
            <a:r>
              <a:rPr lang="fr-FR" sz="2800" b="1" dirty="0">
                <a:solidFill>
                  <a:schemeClr val="accent1">
                    <a:lumMod val="75000"/>
                  </a:schemeClr>
                </a:solidFill>
                <a:latin typeface="Yu Gothic" panose="020B0400000000000000" pitchFamily="34" charset="-128"/>
                <a:ea typeface="Yu Gothic" panose="020B0400000000000000" pitchFamily="34" charset="-128"/>
              </a:rPr>
              <a:t>Méthode Word2Vec (1)</a:t>
            </a:r>
          </a:p>
        </p:txBody>
      </p:sp>
      <p:sp>
        <p:nvSpPr>
          <p:cNvPr id="3" name="Espace réservé du contenu 2">
            <a:extLst>
              <a:ext uri="{FF2B5EF4-FFF2-40B4-BE49-F238E27FC236}">
                <a16:creationId xmlns:a16="http://schemas.microsoft.com/office/drawing/2014/main" id="{CC836AFF-122F-BFF3-93F8-B147FC104F64}"/>
              </a:ext>
            </a:extLst>
          </p:cNvPr>
          <p:cNvSpPr>
            <a:spLocks noGrp="1"/>
          </p:cNvSpPr>
          <p:nvPr>
            <p:ph idx="1"/>
          </p:nvPr>
        </p:nvSpPr>
        <p:spPr>
          <a:xfrm>
            <a:off x="914399" y="625965"/>
            <a:ext cx="10978937" cy="6186007"/>
          </a:xfrm>
        </p:spPr>
        <p:txBody>
          <a:bodyPr>
            <a:normAutofit fontScale="25000" lnSpcReduction="20000"/>
          </a:bodyPr>
          <a:lstStyle/>
          <a:p>
            <a:pPr>
              <a:lnSpc>
                <a:spcPct val="150000"/>
              </a:lnSpc>
            </a:pPr>
            <a:r>
              <a:rPr kumimoji="0" lang="fr-FR" sz="4900" b="1" i="0" u="sng" strike="noStrike" kern="1200" cap="none" spc="0" normalizeH="0" baseline="0" noProof="0" dirty="0">
                <a:ln>
                  <a:noFill/>
                </a:ln>
                <a:solidFill>
                  <a:schemeClr val="tx1"/>
                </a:solidFill>
                <a:effectLst/>
                <a:uLnTx/>
                <a:uFillTx/>
                <a:latin typeface="Yu Gothic" panose="020B0400000000000000" pitchFamily="34" charset="-128"/>
                <a:ea typeface="Yu Gothic" panose="020B0400000000000000" pitchFamily="34" charset="-128"/>
                <a:cs typeface="+mn-cs"/>
              </a:rPr>
              <a:t>Définition de Word2Vec</a:t>
            </a:r>
            <a:endParaRPr lang="fr-FR" sz="4900" b="1" dirty="0">
              <a:solidFill>
                <a:schemeClr val="tx1"/>
              </a:solidFill>
              <a:latin typeface="Yu Gothic" panose="020B0400000000000000" pitchFamily="34" charset="-128"/>
              <a:ea typeface="Yu Gothic" panose="020B0400000000000000" pitchFamily="34" charset="-128"/>
            </a:endParaRPr>
          </a:p>
          <a:p>
            <a:pPr>
              <a:lnSpc>
                <a:spcPct val="100000"/>
              </a:lnSpc>
            </a:pPr>
            <a:r>
              <a:rPr lang="fr-FR" sz="5600" b="1" dirty="0">
                <a:solidFill>
                  <a:schemeClr val="tx1"/>
                </a:solidFill>
                <a:latin typeface="Yu Gothic" panose="020B0400000000000000" pitchFamily="34" charset="-128"/>
                <a:ea typeface="Yu Gothic" panose="020B0400000000000000" pitchFamily="34" charset="-128"/>
              </a:rPr>
              <a:t>Word2Vec</a:t>
            </a:r>
            <a:r>
              <a:rPr lang="fr-FR" sz="5600" dirty="0">
                <a:solidFill>
                  <a:schemeClr val="tx1"/>
                </a:solidFill>
                <a:latin typeface="Yu Gothic" panose="020B0400000000000000" pitchFamily="34" charset="-128"/>
                <a:ea typeface="Yu Gothic" panose="020B0400000000000000" pitchFamily="34" charset="-128"/>
              </a:rPr>
              <a:t> est une méthode avancée d'apprentissage automatique utilisé pour représenter des mots sous forme de vecteurs dans un espace vectoriel dense.  Il permet de capturer la sémantique des mots et leurs relations contextuelles à partir d'un grand corpus de texte. </a:t>
            </a:r>
          </a:p>
          <a:p>
            <a:pPr>
              <a:lnSpc>
                <a:spcPct val="100000"/>
              </a:lnSpc>
            </a:pPr>
            <a:r>
              <a:rPr lang="fr-FR" sz="5600" dirty="0">
                <a:solidFill>
                  <a:schemeClr val="tx1"/>
                </a:solidFill>
                <a:latin typeface="Yu Gothic" panose="020B0400000000000000" pitchFamily="34" charset="-128"/>
                <a:ea typeface="Yu Gothic" panose="020B0400000000000000" pitchFamily="34" charset="-128"/>
              </a:rPr>
              <a:t>L'idée principale est que des mots ayant des significations similaires auront des représentations vectorielles similaires. </a:t>
            </a:r>
          </a:p>
          <a:p>
            <a:pPr>
              <a:lnSpc>
                <a:spcPct val="100000"/>
              </a:lnSpc>
            </a:pPr>
            <a:r>
              <a:rPr lang="fr-FR" sz="5600" b="1" u="sng" dirty="0">
                <a:solidFill>
                  <a:schemeClr val="tx1"/>
                </a:solidFill>
                <a:latin typeface="Yu Gothic" panose="020B0400000000000000" pitchFamily="34" charset="-128"/>
                <a:ea typeface="Yu Gothic" panose="020B0400000000000000" pitchFamily="34" charset="-128"/>
              </a:rPr>
              <a:t>Il existe deux principales architectures pour entraîner un modèle Word2Vec :</a:t>
            </a:r>
          </a:p>
          <a:p>
            <a:pPr marL="171450" indent="-171450">
              <a:lnSpc>
                <a:spcPct val="100000"/>
              </a:lnSpc>
              <a:buFontTx/>
              <a:buChar char="-"/>
            </a:pPr>
            <a:r>
              <a:rPr lang="fr-FR" sz="5600" b="1" dirty="0">
                <a:solidFill>
                  <a:schemeClr val="tx1"/>
                </a:solidFill>
                <a:latin typeface="Yu Gothic" panose="020B0400000000000000" pitchFamily="34" charset="-128"/>
                <a:ea typeface="Yu Gothic" panose="020B0400000000000000" pitchFamily="34" charset="-128"/>
              </a:rPr>
              <a:t>CBOW (</a:t>
            </a:r>
            <a:r>
              <a:rPr lang="fr-FR" sz="5600" b="1" dirty="0" err="1">
                <a:solidFill>
                  <a:schemeClr val="tx1"/>
                </a:solidFill>
                <a:latin typeface="Yu Gothic" panose="020B0400000000000000" pitchFamily="34" charset="-128"/>
                <a:ea typeface="Yu Gothic" panose="020B0400000000000000" pitchFamily="34" charset="-128"/>
              </a:rPr>
              <a:t>Continuous</a:t>
            </a:r>
            <a:r>
              <a:rPr lang="fr-FR" sz="5600" b="1" dirty="0">
                <a:solidFill>
                  <a:schemeClr val="tx1"/>
                </a:solidFill>
                <a:latin typeface="Yu Gothic" panose="020B0400000000000000" pitchFamily="34" charset="-128"/>
                <a:ea typeface="Yu Gothic" panose="020B0400000000000000" pitchFamily="34" charset="-128"/>
              </a:rPr>
              <a:t> Bag of </a:t>
            </a:r>
            <a:r>
              <a:rPr lang="fr-FR" sz="5600" b="1" dirty="0" err="1">
                <a:solidFill>
                  <a:schemeClr val="tx1"/>
                </a:solidFill>
                <a:latin typeface="Yu Gothic" panose="020B0400000000000000" pitchFamily="34" charset="-128"/>
                <a:ea typeface="Yu Gothic" panose="020B0400000000000000" pitchFamily="34" charset="-128"/>
              </a:rPr>
              <a:t>Words</a:t>
            </a:r>
            <a:r>
              <a:rPr lang="fr-FR" sz="5600" b="1" dirty="0">
                <a:solidFill>
                  <a:schemeClr val="tx1"/>
                </a:solidFill>
                <a:latin typeface="Yu Gothic" panose="020B0400000000000000" pitchFamily="34" charset="-128"/>
                <a:ea typeface="Yu Gothic" panose="020B0400000000000000" pitchFamily="34" charset="-128"/>
              </a:rPr>
              <a:t>) </a:t>
            </a:r>
            <a:r>
              <a:rPr lang="fr-FR" sz="5600" dirty="0">
                <a:solidFill>
                  <a:schemeClr val="tx1"/>
                </a:solidFill>
                <a:latin typeface="Yu Gothic" panose="020B0400000000000000" pitchFamily="34" charset="-128"/>
                <a:ea typeface="Yu Gothic" panose="020B0400000000000000" pitchFamily="34" charset="-128"/>
              </a:rPr>
              <a:t>: Ici, le modèle prédit un mot central à partir de son contexte.</a:t>
            </a:r>
          </a:p>
          <a:p>
            <a:pPr marL="171450" indent="-171450">
              <a:lnSpc>
                <a:spcPct val="100000"/>
              </a:lnSpc>
              <a:buFontTx/>
              <a:buChar char="-"/>
            </a:pPr>
            <a:r>
              <a:rPr lang="fr-FR" sz="5600" b="1" dirty="0">
                <a:solidFill>
                  <a:schemeClr val="tx1"/>
                </a:solidFill>
                <a:latin typeface="Yu Gothic" panose="020B0400000000000000" pitchFamily="34" charset="-128"/>
                <a:ea typeface="Yu Gothic" panose="020B0400000000000000" pitchFamily="34" charset="-128"/>
              </a:rPr>
              <a:t>Skip-Gram est à l'opposé de CBOW </a:t>
            </a:r>
            <a:r>
              <a:rPr lang="fr-FR" sz="5600" dirty="0">
                <a:solidFill>
                  <a:schemeClr val="tx1"/>
                </a:solidFill>
                <a:latin typeface="Yu Gothic" panose="020B0400000000000000" pitchFamily="34" charset="-128"/>
                <a:ea typeface="Yu Gothic" panose="020B0400000000000000" pitchFamily="34" charset="-128"/>
              </a:rPr>
              <a:t>:  Cette architecture essaie de prédire les mots voisins à partir d'un mot central. On prend un mot cible et on essaie de prédire ses mots contextuels.</a:t>
            </a:r>
            <a:endParaRPr lang="fr-FR" sz="1200" dirty="0">
              <a:latin typeface="Yu Gothic" panose="020B0400000000000000" pitchFamily="34" charset="-128"/>
              <a:ea typeface="Yu Gothic" panose="020B0400000000000000" pitchFamily="34" charset="-128"/>
            </a:endParaRPr>
          </a:p>
          <a:p>
            <a:pPr marL="457200" lvl="1" indent="0">
              <a:lnSpc>
                <a:spcPct val="150000"/>
              </a:lnSpc>
              <a:buNone/>
            </a:pPr>
            <a:endParaRPr lang="fr-FR" sz="1200" dirty="0">
              <a:solidFill>
                <a:srgbClr val="C00000"/>
              </a:solidFill>
              <a:latin typeface="Yu Gothic" panose="020B0400000000000000" pitchFamily="34" charset="-128"/>
              <a:ea typeface="Yu Gothic" panose="020B0400000000000000" pitchFamily="34" charset="-128"/>
            </a:endParaRPr>
          </a:p>
          <a:p>
            <a:pPr marL="457200" lvl="1" indent="0">
              <a:lnSpc>
                <a:spcPct val="150000"/>
              </a:lnSpc>
              <a:buNone/>
            </a:pPr>
            <a:r>
              <a:rPr lang="fr-FR" sz="3700" dirty="0">
                <a:solidFill>
                  <a:srgbClr val="C00000"/>
                </a:solidFill>
                <a:latin typeface="Yu Gothic" panose="020B0400000000000000" pitchFamily="34" charset="-128"/>
                <a:ea typeface="Yu Gothic" panose="020B0400000000000000" pitchFamily="34" charset="-128"/>
              </a:rPr>
              <a:t>						Lien vers l’image : </a:t>
            </a:r>
            <a:r>
              <a:rPr lang="fr-FR" sz="3700" dirty="0">
                <a:solidFill>
                  <a:srgbClr val="C00000"/>
                </a:solidFill>
                <a:latin typeface="Yu Gothic" panose="020B0400000000000000" pitchFamily="34" charset="-128"/>
                <a:ea typeface="Yu Gothic" panose="020B0400000000000000" pitchFamily="34" charset="-128"/>
                <a:hlinkClick r:id="rId3">
                  <a:extLst>
                    <a:ext uri="{A12FA001-AC4F-418D-AE19-62706E023703}">
                      <ahyp:hlinkClr xmlns:ahyp="http://schemas.microsoft.com/office/drawing/2018/hyperlinkcolor" val="tx"/>
                    </a:ext>
                  </a:extLst>
                </a:hlinkClick>
              </a:rPr>
              <a:t>https://dataanalyticspost.com/Lexique/word2vec/</a:t>
            </a:r>
            <a:endParaRPr lang="fr-FR" sz="3700" dirty="0">
              <a:solidFill>
                <a:srgbClr val="C00000"/>
              </a:solidFill>
              <a:latin typeface="Yu Gothic" panose="020B0400000000000000" pitchFamily="34" charset="-128"/>
              <a:ea typeface="Yu Gothic" panose="020B0400000000000000" pitchFamily="34" charset="-128"/>
            </a:endParaRPr>
          </a:p>
          <a:p>
            <a:pPr marL="457200" lvl="1" indent="0">
              <a:lnSpc>
                <a:spcPct val="150000"/>
              </a:lnSpc>
              <a:buNone/>
            </a:pPr>
            <a:endParaRPr lang="fr-FR" sz="3700" dirty="0">
              <a:solidFill>
                <a:srgbClr val="C00000"/>
              </a:solidFill>
              <a:latin typeface="Yu Gothic" panose="020B0400000000000000" pitchFamily="34" charset="-128"/>
              <a:ea typeface="Yu Gothic" panose="020B0400000000000000" pitchFamily="34" charset="-128"/>
            </a:endParaRPr>
          </a:p>
          <a:p>
            <a:pPr marL="457200" lvl="1" indent="0">
              <a:lnSpc>
                <a:spcPct val="150000"/>
              </a:lnSpc>
              <a:buNone/>
            </a:pPr>
            <a:endParaRPr lang="fr-FR" sz="3700" dirty="0">
              <a:solidFill>
                <a:srgbClr val="C00000"/>
              </a:solidFill>
              <a:latin typeface="Yu Gothic" panose="020B0400000000000000" pitchFamily="34" charset="-128"/>
              <a:ea typeface="Yu Gothic" panose="020B0400000000000000" pitchFamily="34" charset="-128"/>
            </a:endParaRPr>
          </a:p>
          <a:p>
            <a:pPr marL="457200" lvl="1" indent="0">
              <a:lnSpc>
                <a:spcPct val="150000"/>
              </a:lnSpc>
              <a:buNone/>
            </a:pPr>
            <a:endParaRPr lang="fr-FR" sz="3700" dirty="0">
              <a:solidFill>
                <a:srgbClr val="C00000"/>
              </a:solidFill>
              <a:latin typeface="Yu Gothic" panose="020B0400000000000000" pitchFamily="34" charset="-128"/>
              <a:ea typeface="Yu Gothic" panose="020B0400000000000000" pitchFamily="34" charset="-128"/>
            </a:endParaRPr>
          </a:p>
          <a:p>
            <a:pPr marL="457200" lvl="1" indent="0">
              <a:lnSpc>
                <a:spcPct val="150000"/>
              </a:lnSpc>
              <a:buNone/>
            </a:pPr>
            <a:endParaRPr lang="fr-FR" sz="3700" dirty="0">
              <a:solidFill>
                <a:srgbClr val="C00000"/>
              </a:solidFill>
              <a:latin typeface="Yu Gothic" panose="020B0400000000000000" pitchFamily="34" charset="-128"/>
              <a:ea typeface="Yu Gothic" panose="020B0400000000000000" pitchFamily="34" charset="-128"/>
            </a:endParaRPr>
          </a:p>
          <a:p>
            <a:pPr marL="457200" lvl="1" indent="0">
              <a:lnSpc>
                <a:spcPct val="150000"/>
              </a:lnSpc>
              <a:buNone/>
            </a:pPr>
            <a:endParaRPr lang="fr-FR" sz="3700" dirty="0">
              <a:solidFill>
                <a:srgbClr val="C00000"/>
              </a:solidFill>
              <a:latin typeface="Yu Gothic" panose="020B0400000000000000" pitchFamily="34" charset="-128"/>
              <a:ea typeface="Yu Gothic" panose="020B0400000000000000" pitchFamily="34" charset="-128"/>
            </a:endParaRPr>
          </a:p>
          <a:p>
            <a:pPr marL="457200" lvl="1" indent="0">
              <a:lnSpc>
                <a:spcPct val="150000"/>
              </a:lnSpc>
              <a:buNone/>
            </a:pPr>
            <a:endParaRPr lang="fr-FR" sz="3700" dirty="0">
              <a:solidFill>
                <a:srgbClr val="C00000"/>
              </a:solidFill>
              <a:latin typeface="Yu Gothic" panose="020B0400000000000000" pitchFamily="34" charset="-128"/>
              <a:ea typeface="Yu Gothic" panose="020B0400000000000000" pitchFamily="34" charset="-128"/>
            </a:endParaRPr>
          </a:p>
          <a:p>
            <a:pPr marL="457200" lvl="1" indent="0">
              <a:lnSpc>
                <a:spcPct val="150000"/>
              </a:lnSpc>
              <a:buNone/>
            </a:pPr>
            <a:endParaRPr lang="fr-FR" sz="3700" b="1" dirty="0">
              <a:solidFill>
                <a:srgbClr val="C00000"/>
              </a:solidFill>
              <a:latin typeface="Yu Gothic" panose="020B0400000000000000" pitchFamily="34" charset="-128"/>
              <a:ea typeface="Yu Gothic" panose="020B0400000000000000" pitchFamily="34" charset="-128"/>
            </a:endParaRPr>
          </a:p>
          <a:p>
            <a:pPr marL="457200" lvl="1" indent="0">
              <a:lnSpc>
                <a:spcPct val="150000"/>
              </a:lnSpc>
              <a:buNone/>
            </a:pPr>
            <a:endParaRPr lang="fr-FR" sz="4000" b="1" dirty="0">
              <a:solidFill>
                <a:srgbClr val="C00000"/>
              </a:solidFill>
              <a:latin typeface="Yu Gothic" panose="020B0400000000000000" pitchFamily="34" charset="-128"/>
              <a:ea typeface="Yu Gothic" panose="020B0400000000000000" pitchFamily="34" charset="-128"/>
            </a:endParaRPr>
          </a:p>
          <a:p>
            <a:pPr marL="457200" lvl="1" indent="0">
              <a:lnSpc>
                <a:spcPct val="150000"/>
              </a:lnSpc>
              <a:buNone/>
            </a:pPr>
            <a:endParaRPr lang="fr-FR" sz="4000" b="1" dirty="0">
              <a:solidFill>
                <a:srgbClr val="C00000"/>
              </a:solidFill>
              <a:latin typeface="Yu Gothic" panose="020B0400000000000000" pitchFamily="34" charset="-128"/>
              <a:ea typeface="Yu Gothic" panose="020B0400000000000000" pitchFamily="34" charset="-128"/>
            </a:endParaRPr>
          </a:p>
          <a:p>
            <a:pPr marL="457200" lvl="1" indent="0">
              <a:lnSpc>
                <a:spcPct val="150000"/>
              </a:lnSpc>
              <a:buNone/>
            </a:pPr>
            <a:endParaRPr lang="fr-FR" sz="4000" b="1" dirty="0">
              <a:solidFill>
                <a:srgbClr val="C00000"/>
              </a:solidFill>
              <a:latin typeface="Yu Gothic" panose="020B0400000000000000" pitchFamily="34" charset="-128"/>
              <a:ea typeface="Yu Gothic" panose="020B0400000000000000" pitchFamily="34" charset="-128"/>
            </a:endParaRPr>
          </a:p>
          <a:p>
            <a:pPr marL="457200" lvl="1" indent="0">
              <a:lnSpc>
                <a:spcPct val="150000"/>
              </a:lnSpc>
              <a:buNone/>
            </a:pPr>
            <a:endParaRPr lang="fr-FR" sz="4000" b="1" dirty="0">
              <a:solidFill>
                <a:srgbClr val="C00000"/>
              </a:solidFill>
              <a:latin typeface="Yu Gothic" panose="020B0400000000000000" pitchFamily="34" charset="-128"/>
              <a:ea typeface="Yu Gothic" panose="020B0400000000000000" pitchFamily="34" charset="-128"/>
            </a:endParaRPr>
          </a:p>
          <a:p>
            <a:pPr marL="457200" lvl="1" indent="0">
              <a:lnSpc>
                <a:spcPct val="120000"/>
              </a:lnSpc>
              <a:buNone/>
            </a:pPr>
            <a:r>
              <a:rPr lang="fr-FR" sz="4000" b="1" dirty="0">
                <a:solidFill>
                  <a:srgbClr val="C00000"/>
                </a:solidFill>
                <a:latin typeface="Yu Gothic" panose="020B0400000000000000" pitchFamily="34" charset="-128"/>
                <a:ea typeface="Yu Gothic" panose="020B0400000000000000" pitchFamily="34" charset="-128"/>
              </a:rPr>
              <a:t>						Développé par une équipe de Google dirigée par Tomas </a:t>
            </a:r>
            <a:r>
              <a:rPr lang="fr-FR" sz="4000" b="1" dirty="0" err="1">
                <a:solidFill>
                  <a:srgbClr val="C00000"/>
                </a:solidFill>
                <a:latin typeface="Yu Gothic" panose="020B0400000000000000" pitchFamily="34" charset="-128"/>
                <a:ea typeface="Yu Gothic" panose="020B0400000000000000" pitchFamily="34" charset="-128"/>
              </a:rPr>
              <a:t>Mikolov</a:t>
            </a:r>
            <a:r>
              <a:rPr lang="fr-FR" sz="4000" b="1" dirty="0">
                <a:solidFill>
                  <a:srgbClr val="C00000"/>
                </a:solidFill>
                <a:latin typeface="Yu Gothic" panose="020B0400000000000000" pitchFamily="34" charset="-128"/>
                <a:ea typeface="Yu Gothic" panose="020B0400000000000000" pitchFamily="34" charset="-128"/>
              </a:rPr>
              <a:t> en 2013, </a:t>
            </a:r>
          </a:p>
          <a:p>
            <a:pPr marL="457200" lvl="1" indent="0">
              <a:lnSpc>
                <a:spcPct val="120000"/>
              </a:lnSpc>
              <a:buNone/>
            </a:pPr>
            <a:r>
              <a:rPr lang="fr-FR" sz="4000" b="1" dirty="0">
                <a:solidFill>
                  <a:srgbClr val="C00000"/>
                </a:solidFill>
                <a:latin typeface="Yu Gothic" panose="020B0400000000000000" pitchFamily="34" charset="-128"/>
                <a:ea typeface="Yu Gothic" panose="020B0400000000000000" pitchFamily="34" charset="-128"/>
              </a:rPr>
              <a:t>						 il repose sur des réseaux de neurones à deux couches.</a:t>
            </a:r>
          </a:p>
          <a:p>
            <a:pPr marL="457200" lvl="1" indent="0">
              <a:lnSpc>
                <a:spcPct val="150000"/>
              </a:lnSpc>
              <a:buNone/>
            </a:pPr>
            <a:endParaRPr lang="fr-FR" sz="1200" dirty="0">
              <a:latin typeface="Yu Gothic" panose="020B0400000000000000" pitchFamily="34" charset="-128"/>
              <a:ea typeface="Yu Gothic" panose="020B0400000000000000" pitchFamily="34" charset="-128"/>
            </a:endParaRPr>
          </a:p>
        </p:txBody>
      </p:sp>
      <p:pic>
        <p:nvPicPr>
          <p:cNvPr id="15" name="Image 14">
            <a:extLst>
              <a:ext uri="{FF2B5EF4-FFF2-40B4-BE49-F238E27FC236}">
                <a16:creationId xmlns:a16="http://schemas.microsoft.com/office/drawing/2014/main" id="{AF23FB78-AE7F-EFBF-3AFA-77A8CFCF154B}"/>
              </a:ext>
            </a:extLst>
          </p:cNvPr>
          <p:cNvPicPr>
            <a:picLocks noChangeAspect="1"/>
          </p:cNvPicPr>
          <p:nvPr/>
        </p:nvPicPr>
        <p:blipFill>
          <a:blip r:embed="rId4"/>
          <a:stretch>
            <a:fillRect/>
          </a:stretch>
        </p:blipFill>
        <p:spPr>
          <a:xfrm>
            <a:off x="1380961" y="3128022"/>
            <a:ext cx="4083353" cy="319146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7" name="Image 16">
            <a:extLst>
              <a:ext uri="{FF2B5EF4-FFF2-40B4-BE49-F238E27FC236}">
                <a16:creationId xmlns:a16="http://schemas.microsoft.com/office/drawing/2014/main" id="{26123F36-1ADF-7879-4329-3E330FE1B2E5}"/>
              </a:ext>
            </a:extLst>
          </p:cNvPr>
          <p:cNvPicPr>
            <a:picLocks noChangeAspect="1"/>
          </p:cNvPicPr>
          <p:nvPr/>
        </p:nvPicPr>
        <p:blipFill>
          <a:blip r:embed="rId5"/>
          <a:stretch>
            <a:fillRect/>
          </a:stretch>
        </p:blipFill>
        <p:spPr>
          <a:xfrm>
            <a:off x="6155322" y="3226212"/>
            <a:ext cx="4860436" cy="2844190"/>
          </a:xfrm>
          <a:prstGeom prst="rect">
            <a:avLst/>
          </a:prstGeom>
        </p:spPr>
      </p:pic>
      <p:sp>
        <p:nvSpPr>
          <p:cNvPr id="4" name="Espace réservé du numéro de diapositive 3">
            <a:extLst>
              <a:ext uri="{FF2B5EF4-FFF2-40B4-BE49-F238E27FC236}">
                <a16:creationId xmlns:a16="http://schemas.microsoft.com/office/drawing/2014/main" id="{0644343A-6522-8338-A411-FE506C1AA90A}"/>
              </a:ext>
            </a:extLst>
          </p:cNvPr>
          <p:cNvSpPr>
            <a:spLocks noGrp="1"/>
          </p:cNvSpPr>
          <p:nvPr>
            <p:ph type="sldNum" sz="quarter" idx="12"/>
          </p:nvPr>
        </p:nvSpPr>
        <p:spPr>
          <a:xfrm>
            <a:off x="9073937" y="6466176"/>
            <a:ext cx="2819399" cy="345796"/>
          </a:xfrm>
        </p:spPr>
        <p:txBody>
          <a:bodyPr/>
          <a:lstStyle/>
          <a:p>
            <a:r>
              <a:rPr lang="en-US" sz="2400" dirty="0"/>
              <a:t>19</a:t>
            </a:r>
          </a:p>
        </p:txBody>
      </p:sp>
    </p:spTree>
    <p:extLst>
      <p:ext uri="{BB962C8B-B14F-4D97-AF65-F5344CB8AC3E}">
        <p14:creationId xmlns:p14="http://schemas.microsoft.com/office/powerpoint/2010/main" val="1978772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122DFB-C3F7-631B-5761-0E9D2370140E}"/>
              </a:ext>
            </a:extLst>
          </p:cNvPr>
          <p:cNvSpPr>
            <a:spLocks noGrp="1"/>
          </p:cNvSpPr>
          <p:nvPr>
            <p:ph type="title"/>
          </p:nvPr>
        </p:nvSpPr>
        <p:spPr>
          <a:xfrm>
            <a:off x="932811" y="98191"/>
            <a:ext cx="10954389" cy="460268"/>
          </a:xfrm>
        </p:spPr>
        <p:txBody>
          <a:bodyPr>
            <a:normAutofit fontScale="90000"/>
          </a:bodyPr>
          <a:lstStyle/>
          <a:p>
            <a:r>
              <a:rPr lang="fr-FR" sz="2800" b="1" dirty="0">
                <a:solidFill>
                  <a:schemeClr val="accent1">
                    <a:lumMod val="75000"/>
                  </a:schemeClr>
                </a:solidFill>
                <a:latin typeface="Yu Gothic" panose="020B0400000000000000" pitchFamily="34" charset="-128"/>
                <a:ea typeface="Yu Gothic" panose="020B0400000000000000" pitchFamily="34" charset="-128"/>
              </a:rPr>
              <a:t>Méthode Word2Vec (2)</a:t>
            </a:r>
            <a:endParaRPr lang="fr-FR" sz="2800" dirty="0"/>
          </a:p>
        </p:txBody>
      </p:sp>
      <p:sp>
        <p:nvSpPr>
          <p:cNvPr id="3" name="Espace réservé du contenu 2">
            <a:extLst>
              <a:ext uri="{FF2B5EF4-FFF2-40B4-BE49-F238E27FC236}">
                <a16:creationId xmlns:a16="http://schemas.microsoft.com/office/drawing/2014/main" id="{33FED4DD-14FD-2989-C4DD-99B08E867935}"/>
              </a:ext>
            </a:extLst>
          </p:cNvPr>
          <p:cNvSpPr>
            <a:spLocks noGrp="1"/>
          </p:cNvSpPr>
          <p:nvPr>
            <p:ph idx="1"/>
          </p:nvPr>
        </p:nvSpPr>
        <p:spPr>
          <a:xfrm>
            <a:off x="932811" y="613691"/>
            <a:ext cx="10954389" cy="6192145"/>
          </a:xfrm>
        </p:spPr>
        <p:txBody>
          <a:bodyPr>
            <a:normAutofit/>
          </a:bodyPr>
          <a:lstStyle/>
          <a:p>
            <a:r>
              <a:rPr lang="fr-FR" sz="1200" b="1" dirty="0">
                <a:solidFill>
                  <a:schemeClr val="tx1"/>
                </a:solidFill>
              </a:rPr>
              <a:t>Tokenisation de la colonne « </a:t>
            </a:r>
            <a:r>
              <a:rPr lang="fr-FR" sz="1200" b="1" dirty="0" err="1">
                <a:solidFill>
                  <a:schemeClr val="tx1"/>
                </a:solidFill>
              </a:rPr>
              <a:t>cleaned_text</a:t>
            </a:r>
            <a:r>
              <a:rPr lang="fr-FR" sz="1200" b="1" dirty="0">
                <a:solidFill>
                  <a:schemeClr val="tx1"/>
                </a:solidFill>
              </a:rPr>
              <a:t> » pour préparer les données</a:t>
            </a:r>
          </a:p>
          <a:p>
            <a:r>
              <a:rPr lang="fr-FR" sz="1200" b="1" dirty="0">
                <a:solidFill>
                  <a:schemeClr val="tx1"/>
                </a:solidFill>
              </a:rPr>
              <a:t>Entraînement de deux modèles Word2Vec :   </a:t>
            </a:r>
            <a:r>
              <a:rPr lang="fr-FR" sz="1200" b="1" dirty="0">
                <a:solidFill>
                  <a:srgbClr val="C00000"/>
                </a:solidFill>
              </a:rPr>
              <a:t>CBOW (</a:t>
            </a:r>
            <a:r>
              <a:rPr lang="fr-FR" sz="1200" b="1" dirty="0" err="1">
                <a:solidFill>
                  <a:srgbClr val="C00000"/>
                </a:solidFill>
              </a:rPr>
              <a:t>sg</a:t>
            </a:r>
            <a:r>
              <a:rPr lang="fr-FR" sz="1200" b="1" dirty="0">
                <a:solidFill>
                  <a:srgbClr val="C00000"/>
                </a:solidFill>
              </a:rPr>
              <a:t>=0) </a:t>
            </a:r>
            <a:r>
              <a:rPr lang="fr-FR" sz="1200" b="1" dirty="0">
                <a:solidFill>
                  <a:schemeClr val="tx1"/>
                </a:solidFill>
              </a:rPr>
              <a:t>et  </a:t>
            </a:r>
            <a:r>
              <a:rPr lang="fr-FR" sz="1200" b="1" dirty="0">
                <a:solidFill>
                  <a:srgbClr val="C00000"/>
                </a:solidFill>
              </a:rPr>
              <a:t>Skip-gram (</a:t>
            </a:r>
            <a:r>
              <a:rPr lang="fr-FR" sz="1200" b="1" dirty="0" err="1">
                <a:solidFill>
                  <a:srgbClr val="C00000"/>
                </a:solidFill>
              </a:rPr>
              <a:t>sg</a:t>
            </a:r>
            <a:r>
              <a:rPr lang="fr-FR" sz="1200" b="1" dirty="0">
                <a:solidFill>
                  <a:srgbClr val="C00000"/>
                </a:solidFill>
              </a:rPr>
              <a:t>=1)</a:t>
            </a:r>
          </a:p>
          <a:p>
            <a:r>
              <a:rPr lang="fr-FR" sz="1200" b="1" dirty="0">
                <a:solidFill>
                  <a:schemeClr val="tx1"/>
                </a:solidFill>
              </a:rPr>
              <a:t>Entraînement d’un modèle </a:t>
            </a:r>
            <a:r>
              <a:rPr lang="fr-FR" sz="1200" b="1" dirty="0" err="1">
                <a:solidFill>
                  <a:schemeClr val="tx1"/>
                </a:solidFill>
              </a:rPr>
              <a:t>FastText</a:t>
            </a:r>
            <a:r>
              <a:rPr lang="fr-FR" sz="1200" b="1" dirty="0">
                <a:solidFill>
                  <a:schemeClr val="tx1"/>
                </a:solidFill>
              </a:rPr>
              <a:t> (capture les sous-mots, plus robuste)</a:t>
            </a:r>
          </a:p>
          <a:p>
            <a:r>
              <a:rPr lang="fr-FR" sz="1200" b="1" dirty="0">
                <a:solidFill>
                  <a:schemeClr val="tx1"/>
                </a:solidFill>
              </a:rPr>
              <a:t>Choix du modèle optimal : Skip-gram</a:t>
            </a:r>
          </a:p>
          <a:p>
            <a:r>
              <a:rPr lang="fr-FR" sz="1200" b="1" dirty="0">
                <a:solidFill>
                  <a:schemeClr val="tx1"/>
                </a:solidFill>
              </a:rPr>
              <a:t>Moyennage des vecteurs par produit pour obtenir une représentation fixe</a:t>
            </a:r>
          </a:p>
          <a:p>
            <a:r>
              <a:rPr lang="fr-FR" sz="1200" b="1" dirty="0">
                <a:solidFill>
                  <a:schemeClr val="tx1"/>
                </a:solidFill>
              </a:rPr>
              <a:t>Création d’un </a:t>
            </a:r>
            <a:r>
              <a:rPr lang="fr-FR" sz="1200" b="1" dirty="0" err="1">
                <a:solidFill>
                  <a:schemeClr val="tx1"/>
                </a:solidFill>
              </a:rPr>
              <a:t>DataFrame</a:t>
            </a:r>
            <a:r>
              <a:rPr lang="fr-FR" sz="1200" b="1" dirty="0">
                <a:solidFill>
                  <a:schemeClr val="tx1"/>
                </a:solidFill>
              </a:rPr>
              <a:t> contenant les vecteurs moyens</a:t>
            </a:r>
          </a:p>
          <a:p>
            <a:r>
              <a:rPr lang="fr-FR" sz="1200" b="1" dirty="0">
                <a:solidFill>
                  <a:schemeClr val="tx1"/>
                </a:solidFill>
              </a:rPr>
              <a:t>Réduction de la dimensionnalité avec t-SNE</a:t>
            </a:r>
          </a:p>
          <a:p>
            <a:r>
              <a:rPr lang="fr-FR" sz="1200" b="1" dirty="0">
                <a:solidFill>
                  <a:schemeClr val="tx1"/>
                </a:solidFill>
              </a:rPr>
              <a:t>Visualisation des produits dans un espace 2D</a:t>
            </a:r>
          </a:p>
          <a:p>
            <a:r>
              <a:rPr lang="fr-FR" sz="1200" b="1" dirty="0">
                <a:solidFill>
                  <a:schemeClr val="tx1"/>
                </a:solidFill>
              </a:rPr>
              <a:t>Application de K-</a:t>
            </a:r>
            <a:r>
              <a:rPr lang="fr-FR" sz="1200" b="1" dirty="0" err="1">
                <a:solidFill>
                  <a:schemeClr val="tx1"/>
                </a:solidFill>
              </a:rPr>
              <a:t>Means</a:t>
            </a:r>
            <a:r>
              <a:rPr lang="fr-FR" sz="1200" b="1" dirty="0">
                <a:solidFill>
                  <a:schemeClr val="tx1"/>
                </a:solidFill>
              </a:rPr>
              <a:t> pour identifier des groupes de produits similaires</a:t>
            </a:r>
          </a:p>
          <a:p>
            <a:endParaRPr lang="fr-FR" dirty="0"/>
          </a:p>
          <a:p>
            <a:endParaRPr lang="fr-FR" dirty="0"/>
          </a:p>
        </p:txBody>
      </p:sp>
      <p:sp>
        <p:nvSpPr>
          <p:cNvPr id="6" name="Ellipse 5">
            <a:extLst>
              <a:ext uri="{FF2B5EF4-FFF2-40B4-BE49-F238E27FC236}">
                <a16:creationId xmlns:a16="http://schemas.microsoft.com/office/drawing/2014/main" id="{BF2400F1-E390-8497-A672-5890311A741A}"/>
              </a:ext>
            </a:extLst>
          </p:cNvPr>
          <p:cNvSpPr/>
          <p:nvPr/>
        </p:nvSpPr>
        <p:spPr>
          <a:xfrm>
            <a:off x="7947303" y="98191"/>
            <a:ext cx="2933444" cy="2815309"/>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200" b="1" dirty="0">
                <a:solidFill>
                  <a:srgbClr val="C00000"/>
                </a:solidFill>
                <a:latin typeface="Yu Gothic" panose="020B0400000000000000" pitchFamily="34" charset="-128"/>
                <a:ea typeface="Yu Gothic" panose="020B0400000000000000" pitchFamily="34" charset="-128"/>
              </a:rPr>
              <a:t>Nous observons une diminution des performances. Les catégories proches sont souvent mal attribuées, comme le montrent les clusters qui se chevauchent dans la visualisation TSNE et les confusions dans la matrice de confusion.</a:t>
            </a:r>
          </a:p>
        </p:txBody>
      </p:sp>
      <p:sp>
        <p:nvSpPr>
          <p:cNvPr id="7" name="Flèche : bas 6">
            <a:extLst>
              <a:ext uri="{FF2B5EF4-FFF2-40B4-BE49-F238E27FC236}">
                <a16:creationId xmlns:a16="http://schemas.microsoft.com/office/drawing/2014/main" id="{F8E56BAF-D592-39A5-A675-6254E8E71B17}"/>
              </a:ext>
            </a:extLst>
          </p:cNvPr>
          <p:cNvSpPr/>
          <p:nvPr/>
        </p:nvSpPr>
        <p:spPr>
          <a:xfrm>
            <a:off x="9177754" y="2984841"/>
            <a:ext cx="472542" cy="34826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148193F6-B0FD-B98F-293E-43BD31FA0A7A}"/>
              </a:ext>
            </a:extLst>
          </p:cNvPr>
          <p:cNvPicPr>
            <a:picLocks noChangeAspect="1"/>
          </p:cNvPicPr>
          <p:nvPr/>
        </p:nvPicPr>
        <p:blipFill>
          <a:blip r:embed="rId3"/>
          <a:stretch>
            <a:fillRect/>
          </a:stretch>
        </p:blipFill>
        <p:spPr>
          <a:xfrm>
            <a:off x="1215110" y="3388342"/>
            <a:ext cx="10107494" cy="3417494"/>
          </a:xfrm>
          <a:prstGeom prst="rect">
            <a:avLst/>
          </a:prstGeom>
        </p:spPr>
      </p:pic>
      <p:sp>
        <p:nvSpPr>
          <p:cNvPr id="4" name="Espace réservé du numéro de diapositive 3">
            <a:extLst>
              <a:ext uri="{FF2B5EF4-FFF2-40B4-BE49-F238E27FC236}">
                <a16:creationId xmlns:a16="http://schemas.microsoft.com/office/drawing/2014/main" id="{4B1C8CF7-C1AE-8F2E-9AC8-7464F6BD7369}"/>
              </a:ext>
            </a:extLst>
          </p:cNvPr>
          <p:cNvSpPr>
            <a:spLocks noGrp="1"/>
          </p:cNvSpPr>
          <p:nvPr>
            <p:ph type="sldNum" sz="quarter" idx="12"/>
          </p:nvPr>
        </p:nvSpPr>
        <p:spPr>
          <a:xfrm>
            <a:off x="9067801" y="6460040"/>
            <a:ext cx="2819399" cy="345796"/>
          </a:xfrm>
        </p:spPr>
        <p:txBody>
          <a:bodyPr/>
          <a:lstStyle/>
          <a:p>
            <a:r>
              <a:rPr lang="en-US" sz="2400" dirty="0"/>
              <a:t>20</a:t>
            </a:r>
          </a:p>
        </p:txBody>
      </p:sp>
    </p:spTree>
    <p:extLst>
      <p:ext uri="{BB962C8B-B14F-4D97-AF65-F5344CB8AC3E}">
        <p14:creationId xmlns:p14="http://schemas.microsoft.com/office/powerpoint/2010/main" val="1247651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66BA3A-60C6-C3B7-5255-55A0632E0FBC}"/>
              </a:ext>
            </a:extLst>
          </p:cNvPr>
          <p:cNvSpPr>
            <a:spLocks noGrp="1"/>
          </p:cNvSpPr>
          <p:nvPr>
            <p:ph type="title"/>
          </p:nvPr>
        </p:nvSpPr>
        <p:spPr>
          <a:xfrm>
            <a:off x="932811" y="73643"/>
            <a:ext cx="10954389" cy="638239"/>
          </a:xfrm>
        </p:spPr>
        <p:txBody>
          <a:bodyPr>
            <a:normAutofit/>
          </a:bodyPr>
          <a:lstStyle/>
          <a:p>
            <a:r>
              <a:rPr kumimoji="0" lang="fr-FR" sz="2800" b="1" i="0" u="none" strike="noStrike" kern="1200" cap="all" spc="200" normalizeH="0" baseline="0" noProof="0" dirty="0">
                <a:ln>
                  <a:noFill/>
                </a:ln>
                <a:solidFill>
                  <a:srgbClr val="F8B323">
                    <a:lumMod val="75000"/>
                  </a:srgbClr>
                </a:solidFill>
                <a:effectLst/>
                <a:uLnTx/>
                <a:uFillTx/>
                <a:latin typeface="Yu Gothic" panose="020B0400000000000000" pitchFamily="34" charset="-128"/>
                <a:ea typeface="Yu Gothic" panose="020B0400000000000000" pitchFamily="34" charset="-128"/>
                <a:cs typeface="+mj-cs"/>
              </a:rPr>
              <a:t>Méthode BERT (1)</a:t>
            </a:r>
            <a:endParaRPr lang="fr-FR" dirty="0"/>
          </a:p>
        </p:txBody>
      </p:sp>
      <p:sp>
        <p:nvSpPr>
          <p:cNvPr id="3" name="Espace réservé du contenu 2">
            <a:extLst>
              <a:ext uri="{FF2B5EF4-FFF2-40B4-BE49-F238E27FC236}">
                <a16:creationId xmlns:a16="http://schemas.microsoft.com/office/drawing/2014/main" id="{DF96A356-9CCE-53B9-062C-D01B720FF243}"/>
              </a:ext>
            </a:extLst>
          </p:cNvPr>
          <p:cNvSpPr>
            <a:spLocks noGrp="1"/>
          </p:cNvSpPr>
          <p:nvPr>
            <p:ph idx="1"/>
          </p:nvPr>
        </p:nvSpPr>
        <p:spPr>
          <a:xfrm>
            <a:off x="932811" y="570733"/>
            <a:ext cx="10954389" cy="6287267"/>
          </a:xfrm>
        </p:spPr>
        <p:txBody>
          <a:bodyPr/>
          <a:lstStyle/>
          <a:p>
            <a:r>
              <a:rPr lang="fr-FR" b="1" u="sng" dirty="0">
                <a:solidFill>
                  <a:schemeClr val="tx1"/>
                </a:solidFill>
                <a:latin typeface="Yu Gothic" panose="020B0400000000000000" pitchFamily="34" charset="-128"/>
                <a:ea typeface="Yu Gothic" panose="020B0400000000000000" pitchFamily="34" charset="-128"/>
              </a:rPr>
              <a:t>Définition de BERT</a:t>
            </a:r>
            <a:endParaRPr lang="fr-FR" dirty="0"/>
          </a:p>
        </p:txBody>
      </p:sp>
      <p:pic>
        <p:nvPicPr>
          <p:cNvPr id="26" name="Image 25">
            <a:extLst>
              <a:ext uri="{FF2B5EF4-FFF2-40B4-BE49-F238E27FC236}">
                <a16:creationId xmlns:a16="http://schemas.microsoft.com/office/drawing/2014/main" id="{23AE62B3-7863-9BCD-2ADB-02D486DF28D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334802" y="945085"/>
            <a:ext cx="4924387" cy="5744150"/>
          </a:xfrm>
          <a:prstGeom prst="rect">
            <a:avLst/>
          </a:prstGeom>
        </p:spPr>
      </p:pic>
      <p:sp>
        <p:nvSpPr>
          <p:cNvPr id="28" name="Rectangle 27">
            <a:extLst>
              <a:ext uri="{FF2B5EF4-FFF2-40B4-BE49-F238E27FC236}">
                <a16:creationId xmlns:a16="http://schemas.microsoft.com/office/drawing/2014/main" id="{F7E55606-6186-0600-538D-AA5E52599EA3}"/>
              </a:ext>
            </a:extLst>
          </p:cNvPr>
          <p:cNvSpPr/>
          <p:nvPr/>
        </p:nvSpPr>
        <p:spPr>
          <a:xfrm>
            <a:off x="1116918" y="1006455"/>
            <a:ext cx="4124005" cy="5682779"/>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fr-FR" sz="1600" b="1" dirty="0">
                <a:solidFill>
                  <a:schemeClr val="tx1"/>
                </a:solidFill>
                <a:latin typeface="Yu Gothic" panose="020B0400000000000000" pitchFamily="34" charset="-128"/>
                <a:ea typeface="Yu Gothic" panose="020B0400000000000000" pitchFamily="34" charset="-128"/>
              </a:rPr>
              <a:t>BERT (</a:t>
            </a:r>
            <a:r>
              <a:rPr lang="fr-FR" sz="1600" b="1" dirty="0" err="1">
                <a:solidFill>
                  <a:schemeClr val="tx1"/>
                </a:solidFill>
                <a:latin typeface="Yu Gothic" panose="020B0400000000000000" pitchFamily="34" charset="-128"/>
                <a:ea typeface="Yu Gothic" panose="020B0400000000000000" pitchFamily="34" charset="-128"/>
              </a:rPr>
              <a:t>Bidirectional</a:t>
            </a:r>
            <a:r>
              <a:rPr lang="fr-FR" sz="1600" b="1" dirty="0">
                <a:solidFill>
                  <a:schemeClr val="tx1"/>
                </a:solidFill>
                <a:latin typeface="Yu Gothic" panose="020B0400000000000000" pitchFamily="34" charset="-128"/>
                <a:ea typeface="Yu Gothic" panose="020B0400000000000000" pitchFamily="34" charset="-128"/>
              </a:rPr>
              <a:t> Encoder </a:t>
            </a:r>
            <a:r>
              <a:rPr lang="fr-FR" sz="1600" b="1" dirty="0" err="1">
                <a:solidFill>
                  <a:schemeClr val="tx1"/>
                </a:solidFill>
                <a:latin typeface="Yu Gothic" panose="020B0400000000000000" pitchFamily="34" charset="-128"/>
                <a:ea typeface="Yu Gothic" panose="020B0400000000000000" pitchFamily="34" charset="-128"/>
              </a:rPr>
              <a:t>Representations</a:t>
            </a:r>
            <a:r>
              <a:rPr lang="fr-FR" sz="1600" b="1" dirty="0">
                <a:solidFill>
                  <a:schemeClr val="tx1"/>
                </a:solidFill>
                <a:latin typeface="Yu Gothic" panose="020B0400000000000000" pitchFamily="34" charset="-128"/>
                <a:ea typeface="Yu Gothic" panose="020B0400000000000000" pitchFamily="34" charset="-128"/>
              </a:rPr>
              <a:t> </a:t>
            </a:r>
            <a:r>
              <a:rPr lang="fr-FR" sz="1600" b="1" dirty="0" err="1">
                <a:solidFill>
                  <a:schemeClr val="tx1"/>
                </a:solidFill>
                <a:latin typeface="Yu Gothic" panose="020B0400000000000000" pitchFamily="34" charset="-128"/>
                <a:ea typeface="Yu Gothic" panose="020B0400000000000000" pitchFamily="34" charset="-128"/>
              </a:rPr>
              <a:t>from</a:t>
            </a:r>
            <a:r>
              <a:rPr lang="fr-FR" sz="1600" b="1" dirty="0">
                <a:solidFill>
                  <a:schemeClr val="tx1"/>
                </a:solidFill>
                <a:latin typeface="Yu Gothic" panose="020B0400000000000000" pitchFamily="34" charset="-128"/>
                <a:ea typeface="Yu Gothic" panose="020B0400000000000000" pitchFamily="34" charset="-128"/>
              </a:rPr>
              <a:t> Transformers) </a:t>
            </a:r>
            <a:r>
              <a:rPr lang="fr-FR" sz="1600" dirty="0">
                <a:solidFill>
                  <a:schemeClr val="tx1"/>
                </a:solidFill>
                <a:latin typeface="Yu Gothic" panose="020B0400000000000000" pitchFamily="34" charset="-128"/>
                <a:ea typeface="Yu Gothic" panose="020B0400000000000000" pitchFamily="34" charset="-128"/>
              </a:rPr>
              <a:t>est un modèle de traitement du langage naturel développé par Google en 2018.</a:t>
            </a:r>
            <a:br>
              <a:rPr lang="fr-FR" sz="1600" dirty="0">
                <a:solidFill>
                  <a:schemeClr val="tx1"/>
                </a:solidFill>
                <a:latin typeface="Yu Gothic" panose="020B0400000000000000" pitchFamily="34" charset="-128"/>
                <a:ea typeface="Yu Gothic" panose="020B0400000000000000" pitchFamily="34" charset="-128"/>
              </a:rPr>
            </a:br>
            <a:r>
              <a:rPr lang="fr-FR" sz="1600" i="0" u="none" strike="noStrike" baseline="0" dirty="0">
                <a:solidFill>
                  <a:schemeClr val="tx1"/>
                </a:solidFill>
                <a:latin typeface="Yu Gothic" panose="020B0400000000000000" pitchFamily="34" charset="-128"/>
                <a:ea typeface="Yu Gothic" panose="020B0400000000000000" pitchFamily="34" charset="-128"/>
              </a:rPr>
              <a:t>Contrairement à </a:t>
            </a:r>
            <a:r>
              <a:rPr lang="fr-FR" sz="1600" b="1" i="0" u="none" strike="noStrike" baseline="0" dirty="0">
                <a:solidFill>
                  <a:schemeClr val="tx1"/>
                </a:solidFill>
                <a:latin typeface="Yu Gothic" panose="020B0400000000000000" pitchFamily="34" charset="-128"/>
                <a:ea typeface="Yu Gothic" panose="020B0400000000000000" pitchFamily="34" charset="-128"/>
              </a:rPr>
              <a:t>Word2Vec</a:t>
            </a:r>
            <a:r>
              <a:rPr lang="fr-FR" sz="1600" i="0" u="none" strike="noStrike" baseline="0" dirty="0">
                <a:solidFill>
                  <a:schemeClr val="tx1"/>
                </a:solidFill>
                <a:latin typeface="Yu Gothic" panose="020B0400000000000000" pitchFamily="34" charset="-128"/>
                <a:ea typeface="Yu Gothic" panose="020B0400000000000000" pitchFamily="34" charset="-128"/>
              </a:rPr>
              <a:t>, </a:t>
            </a:r>
            <a:r>
              <a:rPr lang="fr-FR" sz="1600" b="1" i="0" u="none" strike="noStrike" baseline="0" dirty="0">
                <a:solidFill>
                  <a:schemeClr val="tx1"/>
                </a:solidFill>
                <a:latin typeface="Yu Gothic" panose="020B0400000000000000" pitchFamily="34" charset="-128"/>
                <a:ea typeface="Yu Gothic" panose="020B0400000000000000" pitchFamily="34" charset="-128"/>
              </a:rPr>
              <a:t>BERT</a:t>
            </a:r>
            <a:r>
              <a:rPr lang="fr-FR" sz="1600" i="0" u="none" strike="noStrike" baseline="0" dirty="0">
                <a:solidFill>
                  <a:schemeClr val="tx1"/>
                </a:solidFill>
                <a:latin typeface="Yu Gothic" panose="020B0400000000000000" pitchFamily="34" charset="-128"/>
                <a:ea typeface="Yu Gothic" panose="020B0400000000000000" pitchFamily="34" charset="-128"/>
              </a:rPr>
              <a:t> prend en compte le contexte des mots dans les deux directions (avant et arrière), capturant ainsi des significations plus riches et précises.</a:t>
            </a:r>
            <a:r>
              <a:rPr lang="fr-FR" sz="1600" dirty="0">
                <a:solidFill>
                  <a:schemeClr val="tx1"/>
                </a:solidFill>
                <a:latin typeface="Yu Gothic" panose="020B0400000000000000" pitchFamily="34" charset="-128"/>
                <a:ea typeface="Yu Gothic" panose="020B0400000000000000" pitchFamily="34" charset="-128"/>
              </a:rPr>
              <a:t>(d’où le terme </a:t>
            </a:r>
            <a:r>
              <a:rPr lang="fr-FR" sz="1600" i="1" dirty="0">
                <a:solidFill>
                  <a:schemeClr val="tx1"/>
                </a:solidFill>
                <a:latin typeface="Yu Gothic" panose="020B0400000000000000" pitchFamily="34" charset="-128"/>
                <a:ea typeface="Yu Gothic" panose="020B0400000000000000" pitchFamily="34" charset="-128"/>
              </a:rPr>
              <a:t>bidirectionnel</a:t>
            </a:r>
            <a:r>
              <a:rPr lang="fr-FR" sz="1600" dirty="0">
                <a:solidFill>
                  <a:schemeClr val="tx1"/>
                </a:solidFill>
                <a:latin typeface="Yu Gothic" panose="020B0400000000000000" pitchFamily="34" charset="-128"/>
                <a:ea typeface="Yu Gothic" panose="020B0400000000000000" pitchFamily="34" charset="-128"/>
              </a:rPr>
              <a:t>).</a:t>
            </a:r>
          </a:p>
          <a:p>
            <a:r>
              <a:rPr lang="fr-FR" sz="1600" b="1" dirty="0">
                <a:solidFill>
                  <a:schemeClr val="tx1"/>
                </a:solidFill>
                <a:latin typeface="Yu Gothic" panose="020B0400000000000000" pitchFamily="34" charset="-128"/>
                <a:ea typeface="Yu Gothic" panose="020B0400000000000000" pitchFamily="34" charset="-128"/>
              </a:rPr>
              <a:t>BERT</a:t>
            </a:r>
            <a:r>
              <a:rPr lang="fr-FR" sz="1600" dirty="0">
                <a:solidFill>
                  <a:schemeClr val="tx1"/>
                </a:solidFill>
                <a:latin typeface="Yu Gothic" panose="020B0400000000000000" pitchFamily="34" charset="-128"/>
                <a:ea typeface="Yu Gothic" panose="020B0400000000000000" pitchFamily="34" charset="-128"/>
              </a:rPr>
              <a:t> est pré-entraîné sur deux tâches : </a:t>
            </a:r>
          </a:p>
          <a:p>
            <a:pPr lvl="1"/>
            <a:r>
              <a:rPr lang="fr-FR" sz="1400" dirty="0" err="1">
                <a:solidFill>
                  <a:schemeClr val="tx1"/>
                </a:solidFill>
                <a:latin typeface="Yu Gothic" panose="020B0400000000000000" pitchFamily="34" charset="-128"/>
                <a:ea typeface="Yu Gothic" panose="020B0400000000000000" pitchFamily="34" charset="-128"/>
              </a:rPr>
              <a:t>Masked</a:t>
            </a:r>
            <a:r>
              <a:rPr lang="fr-FR" sz="1400" dirty="0">
                <a:solidFill>
                  <a:schemeClr val="tx1"/>
                </a:solidFill>
                <a:latin typeface="Yu Gothic" panose="020B0400000000000000" pitchFamily="34" charset="-128"/>
                <a:ea typeface="Yu Gothic" panose="020B0400000000000000" pitchFamily="34" charset="-128"/>
              </a:rPr>
              <a:t> </a:t>
            </a:r>
            <a:r>
              <a:rPr lang="fr-FR" sz="1400" dirty="0" err="1">
                <a:solidFill>
                  <a:schemeClr val="tx1"/>
                </a:solidFill>
                <a:latin typeface="Yu Gothic" panose="020B0400000000000000" pitchFamily="34" charset="-128"/>
                <a:ea typeface="Yu Gothic" panose="020B0400000000000000" pitchFamily="34" charset="-128"/>
              </a:rPr>
              <a:t>Language</a:t>
            </a:r>
            <a:r>
              <a:rPr lang="fr-FR" sz="1400" dirty="0">
                <a:solidFill>
                  <a:schemeClr val="tx1"/>
                </a:solidFill>
                <a:latin typeface="Yu Gothic" panose="020B0400000000000000" pitchFamily="34" charset="-128"/>
                <a:ea typeface="Yu Gothic" panose="020B0400000000000000" pitchFamily="34" charset="-128"/>
              </a:rPr>
              <a:t> Modeling (MLM) : il prédit un mot masqué dans une phrase.</a:t>
            </a:r>
          </a:p>
          <a:p>
            <a:pPr lvl="1"/>
            <a:r>
              <a:rPr lang="fr-FR" sz="1400" dirty="0">
                <a:solidFill>
                  <a:schemeClr val="tx1"/>
                </a:solidFill>
                <a:latin typeface="Yu Gothic" panose="020B0400000000000000" pitchFamily="34" charset="-128"/>
                <a:ea typeface="Yu Gothic" panose="020B0400000000000000" pitchFamily="34" charset="-128"/>
              </a:rPr>
              <a:t>Next Sentence </a:t>
            </a:r>
            <a:r>
              <a:rPr lang="fr-FR" sz="1400" dirty="0" err="1">
                <a:solidFill>
                  <a:schemeClr val="tx1"/>
                </a:solidFill>
                <a:latin typeface="Yu Gothic" panose="020B0400000000000000" pitchFamily="34" charset="-128"/>
                <a:ea typeface="Yu Gothic" panose="020B0400000000000000" pitchFamily="34" charset="-128"/>
              </a:rPr>
              <a:t>Prediction</a:t>
            </a:r>
            <a:r>
              <a:rPr lang="fr-FR" sz="1400" dirty="0">
                <a:solidFill>
                  <a:schemeClr val="tx1"/>
                </a:solidFill>
                <a:latin typeface="Yu Gothic" panose="020B0400000000000000" pitchFamily="34" charset="-128"/>
                <a:ea typeface="Yu Gothic" panose="020B0400000000000000" pitchFamily="34" charset="-128"/>
              </a:rPr>
              <a:t> (NSP) : il prédit si une phrase suit logiquement une autre.</a:t>
            </a:r>
            <a:endParaRPr lang="fr-FR" sz="1600" dirty="0">
              <a:solidFill>
                <a:schemeClr val="tx1"/>
              </a:solidFill>
              <a:latin typeface="Yu Gothic" panose="020B0400000000000000" pitchFamily="34" charset="-128"/>
              <a:ea typeface="Yu Gothic" panose="020B0400000000000000" pitchFamily="34" charset="-128"/>
            </a:endParaRPr>
          </a:p>
          <a:p>
            <a:r>
              <a:rPr lang="fr-FR" sz="1600" dirty="0">
                <a:solidFill>
                  <a:schemeClr val="tx1"/>
                </a:solidFill>
                <a:latin typeface="Yu Gothic" panose="020B0400000000000000" pitchFamily="34" charset="-128"/>
                <a:ea typeface="Yu Gothic" panose="020B0400000000000000" pitchFamily="34" charset="-128"/>
              </a:rPr>
              <a:t>Il peut ensuite être affiné (fine-</a:t>
            </a:r>
            <a:r>
              <a:rPr lang="fr-FR" sz="1600" dirty="0" err="1">
                <a:solidFill>
                  <a:schemeClr val="tx1"/>
                </a:solidFill>
                <a:latin typeface="Yu Gothic" panose="020B0400000000000000" pitchFamily="34" charset="-128"/>
                <a:ea typeface="Yu Gothic" panose="020B0400000000000000" pitchFamily="34" charset="-128"/>
              </a:rPr>
              <a:t>tuned</a:t>
            </a:r>
            <a:r>
              <a:rPr lang="fr-FR" sz="1600" dirty="0">
                <a:solidFill>
                  <a:schemeClr val="tx1"/>
                </a:solidFill>
                <a:latin typeface="Yu Gothic" panose="020B0400000000000000" pitchFamily="34" charset="-128"/>
                <a:ea typeface="Yu Gothic" panose="020B0400000000000000" pitchFamily="34" charset="-128"/>
              </a:rPr>
              <a:t>) pour une tâche spécifique : classification, question-réponse, similarité, etc.</a:t>
            </a:r>
            <a:endParaRPr lang="fr-FR" sz="1600" dirty="0">
              <a:latin typeface="Yu Gothic" panose="020B0400000000000000" pitchFamily="34" charset="-128"/>
              <a:ea typeface="Yu Gothic" panose="020B0400000000000000" pitchFamily="34" charset="-128"/>
            </a:endParaRPr>
          </a:p>
        </p:txBody>
      </p:sp>
      <p:sp>
        <p:nvSpPr>
          <p:cNvPr id="4" name="Espace réservé du numéro de diapositive 3">
            <a:extLst>
              <a:ext uri="{FF2B5EF4-FFF2-40B4-BE49-F238E27FC236}">
                <a16:creationId xmlns:a16="http://schemas.microsoft.com/office/drawing/2014/main" id="{24069A8F-D993-A908-2127-7145144F34D3}"/>
              </a:ext>
            </a:extLst>
          </p:cNvPr>
          <p:cNvSpPr>
            <a:spLocks noGrp="1"/>
          </p:cNvSpPr>
          <p:nvPr>
            <p:ph type="sldNum" sz="quarter" idx="12"/>
          </p:nvPr>
        </p:nvSpPr>
        <p:spPr>
          <a:xfrm>
            <a:off x="9067801" y="6419697"/>
            <a:ext cx="2819399" cy="345796"/>
          </a:xfrm>
        </p:spPr>
        <p:txBody>
          <a:bodyPr/>
          <a:lstStyle/>
          <a:p>
            <a:r>
              <a:rPr lang="en-US" sz="2400" dirty="0"/>
              <a:t>21</a:t>
            </a:r>
          </a:p>
        </p:txBody>
      </p:sp>
    </p:spTree>
    <p:extLst>
      <p:ext uri="{BB962C8B-B14F-4D97-AF65-F5344CB8AC3E}">
        <p14:creationId xmlns:p14="http://schemas.microsoft.com/office/powerpoint/2010/main" val="2382552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8FEB70-CECC-88A3-6163-4BD89A934B93}"/>
              </a:ext>
            </a:extLst>
          </p:cNvPr>
          <p:cNvSpPr>
            <a:spLocks noGrp="1"/>
          </p:cNvSpPr>
          <p:nvPr>
            <p:ph type="title"/>
          </p:nvPr>
        </p:nvSpPr>
        <p:spPr>
          <a:xfrm>
            <a:off x="926674" y="135011"/>
            <a:ext cx="10960526" cy="484817"/>
          </a:xfrm>
        </p:spPr>
        <p:txBody>
          <a:bodyPr>
            <a:normAutofit/>
          </a:bodyPr>
          <a:lstStyle/>
          <a:p>
            <a:r>
              <a:rPr kumimoji="0" lang="fr-FR" sz="2800" b="1" i="0" u="none" strike="noStrike" kern="1200" cap="all" spc="200" normalizeH="0" baseline="0" noProof="0" dirty="0">
                <a:ln>
                  <a:noFill/>
                </a:ln>
                <a:solidFill>
                  <a:srgbClr val="F8B323">
                    <a:lumMod val="75000"/>
                  </a:srgbClr>
                </a:solidFill>
                <a:effectLst/>
                <a:uLnTx/>
                <a:uFillTx/>
                <a:latin typeface="Yu Gothic" panose="020B0400000000000000" pitchFamily="34" charset="-128"/>
                <a:ea typeface="Yu Gothic" panose="020B0400000000000000" pitchFamily="34" charset="-128"/>
                <a:cs typeface="+mj-cs"/>
              </a:rPr>
              <a:t>Méthode BERT (2)</a:t>
            </a:r>
            <a:endParaRPr lang="fr-FR" sz="2800" dirty="0">
              <a:latin typeface="Yu Gothic" panose="020B0400000000000000" pitchFamily="34" charset="-128"/>
              <a:ea typeface="Yu Gothic" panose="020B0400000000000000" pitchFamily="34" charset="-128"/>
            </a:endParaRPr>
          </a:p>
        </p:txBody>
      </p:sp>
      <p:sp>
        <p:nvSpPr>
          <p:cNvPr id="3" name="Espace réservé du contenu 2">
            <a:extLst>
              <a:ext uri="{FF2B5EF4-FFF2-40B4-BE49-F238E27FC236}">
                <a16:creationId xmlns:a16="http://schemas.microsoft.com/office/drawing/2014/main" id="{3E108EB5-1A1C-420F-E47A-7910EE8FC2D0}"/>
              </a:ext>
            </a:extLst>
          </p:cNvPr>
          <p:cNvSpPr>
            <a:spLocks noGrp="1"/>
          </p:cNvSpPr>
          <p:nvPr>
            <p:ph idx="1"/>
          </p:nvPr>
        </p:nvSpPr>
        <p:spPr>
          <a:xfrm>
            <a:off x="926674" y="576871"/>
            <a:ext cx="10960526" cy="6235102"/>
          </a:xfrm>
        </p:spPr>
        <p:txBody>
          <a:bodyPr/>
          <a:lstStyle/>
          <a:p>
            <a:r>
              <a:rPr lang="fr-FR" sz="1100" b="1" dirty="0">
                <a:solidFill>
                  <a:schemeClr val="tx1"/>
                </a:solidFill>
                <a:latin typeface="Yu Gothic" panose="020B0400000000000000" pitchFamily="34" charset="-128"/>
                <a:ea typeface="Yu Gothic" panose="020B0400000000000000" pitchFamily="34" charset="-128"/>
              </a:rPr>
              <a:t>Tokenisation des descriptions produit avec </a:t>
            </a:r>
            <a:r>
              <a:rPr lang="fr-FR" sz="1100" b="1" dirty="0" err="1">
                <a:solidFill>
                  <a:schemeClr val="tx1"/>
                </a:solidFill>
                <a:latin typeface="Yu Gothic" panose="020B0400000000000000" pitchFamily="34" charset="-128"/>
                <a:ea typeface="Yu Gothic" panose="020B0400000000000000" pitchFamily="34" charset="-128"/>
              </a:rPr>
              <a:t>padding</a:t>
            </a:r>
            <a:r>
              <a:rPr lang="fr-FR" sz="1100" b="1" dirty="0">
                <a:solidFill>
                  <a:schemeClr val="tx1"/>
                </a:solidFill>
                <a:latin typeface="Yu Gothic" panose="020B0400000000000000" pitchFamily="34" charset="-128"/>
                <a:ea typeface="Yu Gothic" panose="020B0400000000000000" pitchFamily="34" charset="-128"/>
              </a:rPr>
              <a:t>/</a:t>
            </a:r>
            <a:r>
              <a:rPr lang="fr-FR" sz="1100" b="1" dirty="0" err="1">
                <a:solidFill>
                  <a:schemeClr val="tx1"/>
                </a:solidFill>
                <a:latin typeface="Yu Gothic" panose="020B0400000000000000" pitchFamily="34" charset="-128"/>
                <a:ea typeface="Yu Gothic" panose="020B0400000000000000" pitchFamily="34" charset="-128"/>
              </a:rPr>
              <a:t>truncation</a:t>
            </a:r>
            <a:endParaRPr lang="fr-FR" sz="1100" b="1" dirty="0">
              <a:solidFill>
                <a:schemeClr val="tx1"/>
              </a:solidFill>
              <a:latin typeface="Yu Gothic" panose="020B0400000000000000" pitchFamily="34" charset="-128"/>
              <a:ea typeface="Yu Gothic" panose="020B0400000000000000" pitchFamily="34" charset="-128"/>
            </a:endParaRPr>
          </a:p>
          <a:p>
            <a:r>
              <a:rPr lang="fr-FR" sz="1100" b="1" dirty="0">
                <a:solidFill>
                  <a:schemeClr val="tx1"/>
                </a:solidFill>
                <a:latin typeface="Yu Gothic" panose="020B0400000000000000" pitchFamily="34" charset="-128"/>
                <a:ea typeface="Yu Gothic" panose="020B0400000000000000" pitchFamily="34" charset="-128"/>
              </a:rPr>
              <a:t>Passage par le modèle BERT : sortie du dernier état caché</a:t>
            </a:r>
          </a:p>
          <a:p>
            <a:r>
              <a:rPr lang="fr-FR" sz="1100" b="1" dirty="0">
                <a:solidFill>
                  <a:schemeClr val="tx1"/>
                </a:solidFill>
                <a:latin typeface="Yu Gothic" panose="020B0400000000000000" pitchFamily="34" charset="-128"/>
                <a:ea typeface="Yu Gothic" panose="020B0400000000000000" pitchFamily="34" charset="-128"/>
              </a:rPr>
              <a:t>Utilisation de </a:t>
            </a:r>
            <a:r>
              <a:rPr lang="fr-FR" sz="1100" b="1" dirty="0" err="1">
                <a:solidFill>
                  <a:schemeClr val="tx1"/>
                </a:solidFill>
                <a:latin typeface="Yu Gothic" panose="020B0400000000000000" pitchFamily="34" charset="-128"/>
                <a:ea typeface="Yu Gothic" panose="020B0400000000000000" pitchFamily="34" charset="-128"/>
              </a:rPr>
              <a:t>StratifiedKFold</a:t>
            </a:r>
            <a:r>
              <a:rPr lang="fr-FR" sz="1100" b="1" dirty="0">
                <a:solidFill>
                  <a:schemeClr val="tx1"/>
                </a:solidFill>
                <a:latin typeface="Yu Gothic" panose="020B0400000000000000" pitchFamily="34" charset="-128"/>
                <a:ea typeface="Yu Gothic" panose="020B0400000000000000" pitchFamily="34" charset="-128"/>
              </a:rPr>
              <a:t> (2 </a:t>
            </a:r>
            <a:r>
              <a:rPr lang="fr-FR" sz="1100" b="1" dirty="0" err="1">
                <a:solidFill>
                  <a:schemeClr val="tx1"/>
                </a:solidFill>
                <a:latin typeface="Yu Gothic" panose="020B0400000000000000" pitchFamily="34" charset="-128"/>
                <a:ea typeface="Yu Gothic" panose="020B0400000000000000" pitchFamily="34" charset="-128"/>
              </a:rPr>
              <a:t>splits</a:t>
            </a:r>
            <a:r>
              <a:rPr lang="fr-FR" sz="1100" b="1" dirty="0">
                <a:solidFill>
                  <a:schemeClr val="tx1"/>
                </a:solidFill>
                <a:latin typeface="Yu Gothic" panose="020B0400000000000000" pitchFamily="34" charset="-128"/>
                <a:ea typeface="Yu Gothic" panose="020B0400000000000000" pitchFamily="34" charset="-128"/>
              </a:rPr>
              <a:t>) pour garantir un bon équilibre des classes.</a:t>
            </a:r>
          </a:p>
          <a:p>
            <a:pPr lvl="1"/>
            <a:r>
              <a:rPr lang="fr-FR" sz="1000" b="1" dirty="0">
                <a:solidFill>
                  <a:schemeClr val="tx1"/>
                </a:solidFill>
                <a:latin typeface="Yu Gothic" panose="020B0400000000000000" pitchFamily="34" charset="-128"/>
                <a:ea typeface="Yu Gothic" panose="020B0400000000000000" pitchFamily="34" charset="-128"/>
              </a:rPr>
              <a:t>Extraction des </a:t>
            </a:r>
            <a:r>
              <a:rPr lang="fr-FR" sz="1000" b="1" dirty="0" err="1">
                <a:solidFill>
                  <a:schemeClr val="tx1"/>
                </a:solidFill>
                <a:latin typeface="Yu Gothic" panose="020B0400000000000000" pitchFamily="34" charset="-128"/>
                <a:ea typeface="Yu Gothic" panose="020B0400000000000000" pitchFamily="34" charset="-128"/>
              </a:rPr>
              <a:t>embeddings</a:t>
            </a:r>
            <a:r>
              <a:rPr lang="fr-FR" sz="1000" b="1" dirty="0">
                <a:solidFill>
                  <a:schemeClr val="tx1"/>
                </a:solidFill>
                <a:latin typeface="Yu Gothic" panose="020B0400000000000000" pitchFamily="34" charset="-128"/>
                <a:ea typeface="Yu Gothic" panose="020B0400000000000000" pitchFamily="34" charset="-128"/>
              </a:rPr>
              <a:t> sur chaque sous-ensemble indépendamment</a:t>
            </a:r>
          </a:p>
          <a:p>
            <a:pPr lvl="1"/>
            <a:r>
              <a:rPr lang="fr-FR" sz="1000" b="1" dirty="0">
                <a:solidFill>
                  <a:schemeClr val="tx1"/>
                </a:solidFill>
                <a:latin typeface="Yu Gothic" panose="020B0400000000000000" pitchFamily="34" charset="-128"/>
                <a:ea typeface="Yu Gothic" panose="020B0400000000000000" pitchFamily="34" charset="-128"/>
              </a:rPr>
              <a:t>Concaténation des vecteurs pour constituer le </a:t>
            </a:r>
            <a:r>
              <a:rPr lang="fr-FR" sz="1000" b="1" dirty="0" err="1">
                <a:solidFill>
                  <a:schemeClr val="tx1"/>
                </a:solidFill>
                <a:latin typeface="Yu Gothic" panose="020B0400000000000000" pitchFamily="34" charset="-128"/>
                <a:ea typeface="Yu Gothic" panose="020B0400000000000000" pitchFamily="34" charset="-128"/>
              </a:rPr>
              <a:t>dataset</a:t>
            </a:r>
            <a:r>
              <a:rPr lang="fr-FR" sz="1000" b="1" dirty="0">
                <a:solidFill>
                  <a:schemeClr val="tx1"/>
                </a:solidFill>
                <a:latin typeface="Yu Gothic" panose="020B0400000000000000" pitchFamily="34" charset="-128"/>
                <a:ea typeface="Yu Gothic" panose="020B0400000000000000" pitchFamily="34" charset="-128"/>
              </a:rPr>
              <a:t> final.</a:t>
            </a:r>
          </a:p>
          <a:p>
            <a:r>
              <a:rPr lang="fr-FR" sz="1100" b="1" dirty="0">
                <a:solidFill>
                  <a:schemeClr val="tx1"/>
                </a:solidFill>
                <a:latin typeface="Yu Gothic" panose="020B0400000000000000" pitchFamily="34" charset="-128"/>
                <a:ea typeface="Yu Gothic" panose="020B0400000000000000" pitchFamily="34" charset="-128"/>
              </a:rPr>
              <a:t>Résultats et dimensions : Les dimensions (1050, 768) correspondent à un ensemble </a:t>
            </a:r>
          </a:p>
          <a:p>
            <a:pPr marL="0" indent="0">
              <a:buNone/>
            </a:pPr>
            <a:r>
              <a:rPr lang="fr-FR" sz="1100" b="1" dirty="0">
                <a:solidFill>
                  <a:schemeClr val="tx1"/>
                </a:solidFill>
                <a:latin typeface="Yu Gothic" panose="020B0400000000000000" pitchFamily="34" charset="-128"/>
                <a:ea typeface="Yu Gothic" panose="020B0400000000000000" pitchFamily="34" charset="-128"/>
              </a:rPr>
              <a:t>      de 1050 échantillons avec des </a:t>
            </a:r>
            <a:r>
              <a:rPr lang="fr-FR" sz="1100" b="1" dirty="0" err="1">
                <a:solidFill>
                  <a:schemeClr val="tx1"/>
                </a:solidFill>
                <a:latin typeface="Yu Gothic" panose="020B0400000000000000" pitchFamily="34" charset="-128"/>
                <a:ea typeface="Yu Gothic" panose="020B0400000000000000" pitchFamily="34" charset="-128"/>
              </a:rPr>
              <a:t>embeddings</a:t>
            </a:r>
            <a:r>
              <a:rPr lang="fr-FR" sz="1100" b="1" dirty="0">
                <a:solidFill>
                  <a:schemeClr val="tx1"/>
                </a:solidFill>
                <a:latin typeface="Yu Gothic" panose="020B0400000000000000" pitchFamily="34" charset="-128"/>
                <a:ea typeface="Yu Gothic" panose="020B0400000000000000" pitchFamily="34" charset="-128"/>
              </a:rPr>
              <a:t> de 768 dimensions, </a:t>
            </a:r>
          </a:p>
          <a:p>
            <a:pPr marL="0" indent="0">
              <a:buNone/>
            </a:pPr>
            <a:r>
              <a:rPr lang="fr-FR" sz="1100" b="1" dirty="0">
                <a:solidFill>
                  <a:schemeClr val="tx1"/>
                </a:solidFill>
                <a:latin typeface="Yu Gothic" panose="020B0400000000000000" pitchFamily="34" charset="-128"/>
                <a:ea typeface="Yu Gothic" panose="020B0400000000000000" pitchFamily="34" charset="-128"/>
              </a:rPr>
              <a:t>      ce qui est la taille typique pour les sorties de BERT.</a:t>
            </a:r>
          </a:p>
          <a:p>
            <a:r>
              <a:rPr lang="fr-FR" sz="1100" b="1" dirty="0">
                <a:solidFill>
                  <a:schemeClr val="tx1"/>
                </a:solidFill>
                <a:latin typeface="Yu Gothic" panose="020B0400000000000000" pitchFamily="34" charset="-128"/>
                <a:ea typeface="Yu Gothic" panose="020B0400000000000000" pitchFamily="34" charset="-128"/>
              </a:rPr>
              <a:t>PCA : Réduction à 99% de variance pour minimiser le bruit.</a:t>
            </a:r>
          </a:p>
          <a:p>
            <a:r>
              <a:rPr lang="fr-FR" sz="1100" b="1" dirty="0">
                <a:solidFill>
                  <a:schemeClr val="tx1"/>
                </a:solidFill>
                <a:latin typeface="Yu Gothic" panose="020B0400000000000000" pitchFamily="34" charset="-128"/>
                <a:ea typeface="Yu Gothic" panose="020B0400000000000000" pitchFamily="34" charset="-128"/>
              </a:rPr>
              <a:t>T-SNE : Visualisation en 2D pour exploration visuelle des regroupements.</a:t>
            </a:r>
          </a:p>
          <a:p>
            <a:r>
              <a:rPr lang="fr-FR" sz="1100" b="1" dirty="0">
                <a:solidFill>
                  <a:schemeClr val="tx1"/>
                </a:solidFill>
                <a:latin typeface="Yu Gothic" panose="020B0400000000000000" pitchFamily="34" charset="-128"/>
                <a:ea typeface="Yu Gothic" panose="020B0400000000000000" pitchFamily="34" charset="-128"/>
              </a:rPr>
              <a:t>Clustering (K-</a:t>
            </a:r>
            <a:r>
              <a:rPr lang="fr-FR" sz="1100" b="1" dirty="0" err="1">
                <a:solidFill>
                  <a:schemeClr val="tx1"/>
                </a:solidFill>
                <a:latin typeface="Yu Gothic" panose="020B0400000000000000" pitchFamily="34" charset="-128"/>
                <a:ea typeface="Yu Gothic" panose="020B0400000000000000" pitchFamily="34" charset="-128"/>
              </a:rPr>
              <a:t>Means</a:t>
            </a:r>
            <a:r>
              <a:rPr lang="fr-FR" sz="1100" b="1" dirty="0">
                <a:solidFill>
                  <a:schemeClr val="tx1"/>
                </a:solidFill>
                <a:latin typeface="Yu Gothic" panose="020B0400000000000000" pitchFamily="34" charset="-128"/>
                <a:ea typeface="Yu Gothic" panose="020B0400000000000000" pitchFamily="34" charset="-128"/>
              </a:rPr>
              <a:t>) pour identifier des patterns sémantiques latents.</a:t>
            </a:r>
          </a:p>
          <a:p>
            <a:endParaRPr lang="fr-FR" sz="1200" b="1" dirty="0">
              <a:latin typeface="Yu Gothic" panose="020B0400000000000000" pitchFamily="34" charset="-128"/>
              <a:ea typeface="Yu Gothic" panose="020B0400000000000000" pitchFamily="34" charset="-128"/>
            </a:endParaRPr>
          </a:p>
          <a:p>
            <a:pPr marL="0" indent="0">
              <a:buNone/>
            </a:pPr>
            <a:endParaRPr lang="fr-FR" dirty="0"/>
          </a:p>
        </p:txBody>
      </p:sp>
      <p:sp>
        <p:nvSpPr>
          <p:cNvPr id="7" name="Ellipse 6">
            <a:extLst>
              <a:ext uri="{FF2B5EF4-FFF2-40B4-BE49-F238E27FC236}">
                <a16:creationId xmlns:a16="http://schemas.microsoft.com/office/drawing/2014/main" id="{45EC1417-58DC-FD3F-C53D-BBEBF4FC5501}"/>
              </a:ext>
            </a:extLst>
          </p:cNvPr>
          <p:cNvSpPr/>
          <p:nvPr/>
        </p:nvSpPr>
        <p:spPr>
          <a:xfrm>
            <a:off x="7928892" y="135011"/>
            <a:ext cx="2933444" cy="2815309"/>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200" b="1" dirty="0">
                <a:solidFill>
                  <a:srgbClr val="C00000"/>
                </a:solidFill>
                <a:latin typeface="Yu Gothic" panose="020B0400000000000000" pitchFamily="34" charset="-128"/>
                <a:ea typeface="Yu Gothic" panose="020B0400000000000000" pitchFamily="34" charset="-128"/>
              </a:rPr>
              <a:t>Nous observons encore une diminution des performances. Les catégories proches sont souvent mal attribuées, comme le montrent les clusters qui se chevauchent dans la visualisation TSNE et les confusions dans la matrice de confusion.</a:t>
            </a:r>
          </a:p>
        </p:txBody>
      </p:sp>
      <p:pic>
        <p:nvPicPr>
          <p:cNvPr id="8" name="Image 7">
            <a:extLst>
              <a:ext uri="{FF2B5EF4-FFF2-40B4-BE49-F238E27FC236}">
                <a16:creationId xmlns:a16="http://schemas.microsoft.com/office/drawing/2014/main" id="{F71BB2A3-730D-7BCB-FF11-5B32F523DBDB}"/>
              </a:ext>
            </a:extLst>
          </p:cNvPr>
          <p:cNvPicPr>
            <a:picLocks noChangeAspect="1"/>
          </p:cNvPicPr>
          <p:nvPr/>
        </p:nvPicPr>
        <p:blipFill>
          <a:blip r:embed="rId3"/>
          <a:stretch>
            <a:fillRect/>
          </a:stretch>
        </p:blipFill>
        <p:spPr>
          <a:xfrm>
            <a:off x="9178466" y="3045344"/>
            <a:ext cx="524301" cy="365792"/>
          </a:xfrm>
          <a:prstGeom prst="rect">
            <a:avLst/>
          </a:prstGeom>
        </p:spPr>
      </p:pic>
      <p:pic>
        <p:nvPicPr>
          <p:cNvPr id="10" name="Image 9">
            <a:extLst>
              <a:ext uri="{FF2B5EF4-FFF2-40B4-BE49-F238E27FC236}">
                <a16:creationId xmlns:a16="http://schemas.microsoft.com/office/drawing/2014/main" id="{AA061EA5-F348-2187-395C-9EE18D6964B8}"/>
              </a:ext>
            </a:extLst>
          </p:cNvPr>
          <p:cNvPicPr>
            <a:picLocks noChangeAspect="1"/>
          </p:cNvPicPr>
          <p:nvPr/>
        </p:nvPicPr>
        <p:blipFill>
          <a:blip r:embed="rId4"/>
          <a:stretch>
            <a:fillRect/>
          </a:stretch>
        </p:blipFill>
        <p:spPr>
          <a:xfrm>
            <a:off x="1190561" y="3559409"/>
            <a:ext cx="10125906" cy="3252564"/>
          </a:xfrm>
          <a:prstGeom prst="rect">
            <a:avLst/>
          </a:prstGeom>
        </p:spPr>
      </p:pic>
      <p:sp>
        <p:nvSpPr>
          <p:cNvPr id="4" name="Espace réservé du numéro de diapositive 3">
            <a:extLst>
              <a:ext uri="{FF2B5EF4-FFF2-40B4-BE49-F238E27FC236}">
                <a16:creationId xmlns:a16="http://schemas.microsoft.com/office/drawing/2014/main" id="{3B1E3764-A2FA-A0AF-2F76-AE589A7D3363}"/>
              </a:ext>
            </a:extLst>
          </p:cNvPr>
          <p:cNvSpPr>
            <a:spLocks noGrp="1"/>
          </p:cNvSpPr>
          <p:nvPr>
            <p:ph type="sldNum" sz="quarter" idx="12"/>
          </p:nvPr>
        </p:nvSpPr>
        <p:spPr>
          <a:xfrm>
            <a:off x="9067801" y="6466177"/>
            <a:ext cx="2819399" cy="345796"/>
          </a:xfrm>
        </p:spPr>
        <p:txBody>
          <a:bodyPr/>
          <a:lstStyle/>
          <a:p>
            <a:r>
              <a:rPr lang="en-US" sz="2400" dirty="0"/>
              <a:t>22</a:t>
            </a:r>
          </a:p>
        </p:txBody>
      </p:sp>
    </p:spTree>
    <p:extLst>
      <p:ext uri="{BB962C8B-B14F-4D97-AF65-F5344CB8AC3E}">
        <p14:creationId xmlns:p14="http://schemas.microsoft.com/office/powerpoint/2010/main" val="1118620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10DFB4-C2B2-7F0B-4DBC-E61C62E06D23}"/>
              </a:ext>
            </a:extLst>
          </p:cNvPr>
          <p:cNvSpPr>
            <a:spLocks noGrp="1"/>
          </p:cNvSpPr>
          <p:nvPr>
            <p:ph type="title"/>
          </p:nvPr>
        </p:nvSpPr>
        <p:spPr>
          <a:xfrm>
            <a:off x="908263" y="98191"/>
            <a:ext cx="10972800" cy="521637"/>
          </a:xfrm>
        </p:spPr>
        <p:txBody>
          <a:bodyPr>
            <a:normAutofit/>
          </a:bodyPr>
          <a:lstStyle/>
          <a:p>
            <a:r>
              <a:rPr kumimoji="0" lang="fr-FR" sz="2800" b="1" i="0" u="none" strike="noStrike" kern="1200" cap="all" spc="200" normalizeH="0" baseline="0" noProof="0" dirty="0">
                <a:ln>
                  <a:noFill/>
                </a:ln>
                <a:solidFill>
                  <a:srgbClr val="F8B323">
                    <a:lumMod val="75000"/>
                  </a:srgbClr>
                </a:solidFill>
                <a:effectLst/>
                <a:uLnTx/>
                <a:uFillTx/>
                <a:latin typeface="Yu Gothic" panose="020B0400000000000000" pitchFamily="34" charset="-128"/>
                <a:ea typeface="Yu Gothic" panose="020B0400000000000000" pitchFamily="34" charset="-128"/>
                <a:cs typeface="+mj-cs"/>
              </a:rPr>
              <a:t>Méthode USE (1)</a:t>
            </a:r>
            <a:endParaRPr lang="fr-FR" sz="2800" dirty="0"/>
          </a:p>
        </p:txBody>
      </p:sp>
      <p:sp>
        <p:nvSpPr>
          <p:cNvPr id="3" name="Espace réservé du contenu 2">
            <a:extLst>
              <a:ext uri="{FF2B5EF4-FFF2-40B4-BE49-F238E27FC236}">
                <a16:creationId xmlns:a16="http://schemas.microsoft.com/office/drawing/2014/main" id="{E151D0C4-7A4F-23ED-FA09-1B332582A1A7}"/>
              </a:ext>
            </a:extLst>
          </p:cNvPr>
          <p:cNvSpPr>
            <a:spLocks noGrp="1"/>
          </p:cNvSpPr>
          <p:nvPr>
            <p:ph idx="1"/>
          </p:nvPr>
        </p:nvSpPr>
        <p:spPr>
          <a:xfrm>
            <a:off x="908263" y="564596"/>
            <a:ext cx="10972800" cy="6247377"/>
          </a:xfrm>
        </p:spPr>
        <p:txBody>
          <a:bodyPr/>
          <a:lstStyle/>
          <a:p>
            <a:r>
              <a:rPr lang="fr-FR" b="1" u="sng" dirty="0">
                <a:solidFill>
                  <a:schemeClr val="tx1"/>
                </a:solidFill>
                <a:latin typeface="Yu Gothic" panose="020B0400000000000000" pitchFamily="34" charset="-128"/>
                <a:ea typeface="Yu Gothic" panose="020B0400000000000000" pitchFamily="34" charset="-128"/>
              </a:rPr>
              <a:t>Définition de USE</a:t>
            </a:r>
          </a:p>
          <a:p>
            <a:r>
              <a:rPr lang="fr-FR" sz="1600" b="1" dirty="0">
                <a:solidFill>
                  <a:schemeClr val="tx1"/>
                </a:solidFill>
                <a:latin typeface="Yu Gothic" panose="020B0400000000000000" pitchFamily="34" charset="-128"/>
                <a:ea typeface="Yu Gothic" panose="020B0400000000000000" pitchFamily="34" charset="-128"/>
              </a:rPr>
              <a:t>USE (Universal Sentence Encoder) </a:t>
            </a:r>
            <a:r>
              <a:rPr lang="fr-FR" sz="1600" dirty="0">
                <a:solidFill>
                  <a:schemeClr val="tx1"/>
                </a:solidFill>
                <a:latin typeface="Yu Gothic" panose="020B0400000000000000" pitchFamily="34" charset="-128"/>
                <a:ea typeface="Yu Gothic" panose="020B0400000000000000" pitchFamily="34" charset="-128"/>
              </a:rPr>
              <a:t>est un modèle développé par Google qui encode des phrases entières, des paragraphes ou des textes en vecteurs numériques de dimension fixe (512 dimensions). </a:t>
            </a:r>
          </a:p>
          <a:p>
            <a:r>
              <a:rPr lang="fr-FR" sz="1600" b="0" i="0" dirty="0">
                <a:solidFill>
                  <a:srgbClr val="000000"/>
                </a:solidFill>
                <a:effectLst/>
                <a:latin typeface="Yu Gothic" panose="020B0400000000000000" pitchFamily="34" charset="-128"/>
                <a:ea typeface="Yu Gothic" panose="020B0400000000000000" pitchFamily="34" charset="-128"/>
              </a:rPr>
              <a:t>Globalement, l'idée est de concevoir un </a:t>
            </a:r>
            <a:r>
              <a:rPr lang="fr-FR" sz="1600" b="0" i="0" dirty="0">
                <a:solidFill>
                  <a:srgbClr val="43A047"/>
                </a:solidFill>
                <a:effectLst/>
                <a:latin typeface="Yu Gothic" panose="020B0400000000000000" pitchFamily="34" charset="-128"/>
                <a:ea typeface="Yu Gothic" panose="020B0400000000000000" pitchFamily="34" charset="-128"/>
              </a:rPr>
              <a:t>encodeur</a:t>
            </a:r>
            <a:r>
              <a:rPr lang="fr-FR" sz="1600" b="0" i="0" dirty="0">
                <a:solidFill>
                  <a:srgbClr val="000000"/>
                </a:solidFill>
                <a:effectLst/>
                <a:latin typeface="Yu Gothic" panose="020B0400000000000000" pitchFamily="34" charset="-128"/>
                <a:ea typeface="Yu Gothic" panose="020B0400000000000000" pitchFamily="34" charset="-128"/>
              </a:rPr>
              <a:t> qui résume toute phrase donnée en une représentation de phrases </a:t>
            </a:r>
            <a:r>
              <a:rPr lang="fr-FR" sz="1600" b="0" i="0" dirty="0">
                <a:solidFill>
                  <a:srgbClr val="43A047"/>
                </a:solidFill>
                <a:effectLst/>
                <a:latin typeface="Yu Gothic" panose="020B0400000000000000" pitchFamily="34" charset="-128"/>
                <a:ea typeface="Yu Gothic" panose="020B0400000000000000" pitchFamily="34" charset="-128"/>
              </a:rPr>
              <a:t>en 512 dimensions</a:t>
            </a:r>
            <a:r>
              <a:rPr lang="fr-FR" sz="1600" b="0" i="0" dirty="0">
                <a:solidFill>
                  <a:srgbClr val="000000"/>
                </a:solidFill>
                <a:effectLst/>
                <a:latin typeface="Yu Gothic" panose="020B0400000000000000" pitchFamily="34" charset="-128"/>
                <a:ea typeface="Yu Gothic" panose="020B0400000000000000" pitchFamily="34" charset="-128"/>
              </a:rPr>
              <a:t> </a:t>
            </a:r>
            <a:endParaRPr lang="fr-FR" sz="1600" dirty="0">
              <a:solidFill>
                <a:schemeClr val="tx1"/>
              </a:solidFill>
              <a:latin typeface="Yu Gothic" panose="020B0400000000000000" pitchFamily="34" charset="-128"/>
              <a:ea typeface="Yu Gothic" panose="020B0400000000000000" pitchFamily="34" charset="-128"/>
            </a:endParaRPr>
          </a:p>
          <a:p>
            <a:r>
              <a:rPr lang="fr-FR" sz="1600" dirty="0">
                <a:solidFill>
                  <a:schemeClr val="tx1"/>
                </a:solidFill>
                <a:latin typeface="Yu Gothic" panose="020B0400000000000000" pitchFamily="34" charset="-128"/>
                <a:ea typeface="Yu Gothic" panose="020B0400000000000000" pitchFamily="34" charset="-128"/>
              </a:rPr>
              <a:t>Contrairement aux modèles de type Word2Vec ou </a:t>
            </a:r>
            <a:r>
              <a:rPr lang="fr-FR" sz="1600" dirty="0" err="1">
                <a:solidFill>
                  <a:schemeClr val="tx1"/>
                </a:solidFill>
                <a:latin typeface="Yu Gothic" panose="020B0400000000000000" pitchFamily="34" charset="-128"/>
                <a:ea typeface="Yu Gothic" panose="020B0400000000000000" pitchFamily="34" charset="-128"/>
              </a:rPr>
              <a:t>GloVe</a:t>
            </a:r>
            <a:r>
              <a:rPr lang="fr-FR" sz="1600" dirty="0">
                <a:solidFill>
                  <a:schemeClr val="tx1"/>
                </a:solidFill>
                <a:latin typeface="Yu Gothic" panose="020B0400000000000000" pitchFamily="34" charset="-128"/>
                <a:ea typeface="Yu Gothic" panose="020B0400000000000000" pitchFamily="34" charset="-128"/>
              </a:rPr>
              <a:t>, USE prend en compte le contexte global de la phrase, ce qui le rend plus adapté pour capturer le sens global plutôt que le sens mot à mot.</a:t>
            </a:r>
          </a:p>
          <a:p>
            <a:endParaRPr lang="fr-FR" sz="1000" dirty="0">
              <a:solidFill>
                <a:srgbClr val="C00000"/>
              </a:solidFill>
              <a:latin typeface="Yu Gothic" panose="020B0400000000000000" pitchFamily="34" charset="-128"/>
              <a:ea typeface="Yu Gothic" panose="020B0400000000000000" pitchFamily="34" charset="-128"/>
            </a:endParaRPr>
          </a:p>
          <a:p>
            <a:endParaRPr lang="fr-FR" sz="1000" dirty="0">
              <a:solidFill>
                <a:srgbClr val="C00000"/>
              </a:solidFill>
              <a:latin typeface="Yu Gothic" panose="020B0400000000000000" pitchFamily="34" charset="-128"/>
              <a:ea typeface="Yu Gothic" panose="020B0400000000000000" pitchFamily="34" charset="-128"/>
            </a:endParaRPr>
          </a:p>
          <a:p>
            <a:pPr marL="0" indent="0">
              <a:buNone/>
            </a:pPr>
            <a:r>
              <a:rPr lang="fr-FR" sz="1000" dirty="0">
                <a:solidFill>
                  <a:srgbClr val="C00000"/>
                </a:solidFill>
                <a:latin typeface="Yu Gothic" panose="020B0400000000000000" pitchFamily="34" charset="-128"/>
                <a:ea typeface="Yu Gothic" panose="020B0400000000000000" pitchFamily="34" charset="-128"/>
              </a:rPr>
              <a:t>                                                </a:t>
            </a:r>
            <a:r>
              <a:rPr lang="fr-FR" sz="1000" u="sng" dirty="0">
                <a:solidFill>
                  <a:srgbClr val="C00000"/>
                </a:solidFill>
                <a:latin typeface="Yu Gothic" panose="020B0400000000000000" pitchFamily="34" charset="-128"/>
                <a:ea typeface="Yu Gothic" panose="020B0400000000000000" pitchFamily="34" charset="-128"/>
              </a:rPr>
              <a:t>Lien vers l’image : https://amitness.com/posts/universal-sentence-encoder</a:t>
            </a:r>
          </a:p>
          <a:p>
            <a:endParaRPr lang="fr-FR" dirty="0"/>
          </a:p>
        </p:txBody>
      </p:sp>
      <p:pic>
        <p:nvPicPr>
          <p:cNvPr id="5" name="Image 4">
            <a:extLst>
              <a:ext uri="{FF2B5EF4-FFF2-40B4-BE49-F238E27FC236}">
                <a16:creationId xmlns:a16="http://schemas.microsoft.com/office/drawing/2014/main" id="{339B37F7-FB6E-6F66-5C79-EA45042AA91B}"/>
              </a:ext>
            </a:extLst>
          </p:cNvPr>
          <p:cNvPicPr>
            <a:picLocks noChangeAspect="1"/>
          </p:cNvPicPr>
          <p:nvPr/>
        </p:nvPicPr>
        <p:blipFill>
          <a:blip r:embed="rId3"/>
          <a:stretch>
            <a:fillRect/>
          </a:stretch>
        </p:blipFill>
        <p:spPr>
          <a:xfrm>
            <a:off x="1769863" y="3688284"/>
            <a:ext cx="8173591" cy="2753109"/>
          </a:xfrm>
          <a:prstGeom prst="rect">
            <a:avLst/>
          </a:prstGeom>
        </p:spPr>
      </p:pic>
      <p:sp>
        <p:nvSpPr>
          <p:cNvPr id="4" name="Espace réservé du numéro de diapositive 3">
            <a:extLst>
              <a:ext uri="{FF2B5EF4-FFF2-40B4-BE49-F238E27FC236}">
                <a16:creationId xmlns:a16="http://schemas.microsoft.com/office/drawing/2014/main" id="{C17F9E7E-4672-70B1-A8D9-2762F253EB5B}"/>
              </a:ext>
            </a:extLst>
          </p:cNvPr>
          <p:cNvSpPr>
            <a:spLocks noGrp="1"/>
          </p:cNvSpPr>
          <p:nvPr>
            <p:ph type="sldNum" sz="quarter" idx="12"/>
          </p:nvPr>
        </p:nvSpPr>
        <p:spPr>
          <a:xfrm>
            <a:off x="9012437" y="6414013"/>
            <a:ext cx="2819399" cy="345796"/>
          </a:xfrm>
        </p:spPr>
        <p:txBody>
          <a:bodyPr/>
          <a:lstStyle/>
          <a:p>
            <a:r>
              <a:rPr lang="en-US" sz="2400" dirty="0"/>
              <a:t>23</a:t>
            </a:r>
          </a:p>
        </p:txBody>
      </p:sp>
    </p:spTree>
    <p:extLst>
      <p:ext uri="{BB962C8B-B14F-4D97-AF65-F5344CB8AC3E}">
        <p14:creationId xmlns:p14="http://schemas.microsoft.com/office/powerpoint/2010/main" val="1630368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54E83F-C53E-D018-C18F-79883DAED558}"/>
              </a:ext>
            </a:extLst>
          </p:cNvPr>
          <p:cNvSpPr>
            <a:spLocks noGrp="1"/>
          </p:cNvSpPr>
          <p:nvPr>
            <p:ph type="title"/>
          </p:nvPr>
        </p:nvSpPr>
        <p:spPr>
          <a:xfrm>
            <a:off x="926673" y="141149"/>
            <a:ext cx="10954389" cy="521638"/>
          </a:xfrm>
        </p:spPr>
        <p:txBody>
          <a:bodyPr>
            <a:normAutofit/>
          </a:bodyPr>
          <a:lstStyle/>
          <a:p>
            <a:r>
              <a:rPr kumimoji="0" lang="fr-FR" sz="2800" b="1" i="0" u="none" strike="noStrike" kern="1200" cap="all" spc="200" normalizeH="0" baseline="0" noProof="0" dirty="0">
                <a:ln>
                  <a:noFill/>
                </a:ln>
                <a:solidFill>
                  <a:srgbClr val="F8B323">
                    <a:lumMod val="75000"/>
                  </a:srgbClr>
                </a:solidFill>
                <a:effectLst/>
                <a:uLnTx/>
                <a:uFillTx/>
                <a:latin typeface="Yu Gothic" panose="020B0400000000000000" pitchFamily="34" charset="-128"/>
                <a:ea typeface="Yu Gothic" panose="020B0400000000000000" pitchFamily="34" charset="-128"/>
                <a:cs typeface="+mj-cs"/>
              </a:rPr>
              <a:t>Méthode USE (2)</a:t>
            </a:r>
            <a:endParaRPr lang="fr-FR" sz="2800" dirty="0">
              <a:latin typeface="Yu Gothic" panose="020B0400000000000000" pitchFamily="34" charset="-128"/>
              <a:ea typeface="Yu Gothic" panose="020B0400000000000000" pitchFamily="34" charset="-128"/>
            </a:endParaRPr>
          </a:p>
        </p:txBody>
      </p:sp>
      <p:sp>
        <p:nvSpPr>
          <p:cNvPr id="3" name="Espace réservé du contenu 2">
            <a:extLst>
              <a:ext uri="{FF2B5EF4-FFF2-40B4-BE49-F238E27FC236}">
                <a16:creationId xmlns:a16="http://schemas.microsoft.com/office/drawing/2014/main" id="{0875C091-2A16-230C-CAE6-B86F894314D1}"/>
              </a:ext>
            </a:extLst>
          </p:cNvPr>
          <p:cNvSpPr>
            <a:spLocks noGrp="1"/>
          </p:cNvSpPr>
          <p:nvPr>
            <p:ph idx="1"/>
          </p:nvPr>
        </p:nvSpPr>
        <p:spPr>
          <a:xfrm>
            <a:off x="926673" y="779389"/>
            <a:ext cx="10954389" cy="6020310"/>
          </a:xfrm>
        </p:spPr>
        <p:txBody>
          <a:bodyPr>
            <a:normAutofit/>
          </a:bodyPr>
          <a:lstStyle/>
          <a:p>
            <a:r>
              <a:rPr lang="fr-FR" sz="1200" b="1" dirty="0">
                <a:solidFill>
                  <a:schemeClr val="tx1"/>
                </a:solidFill>
                <a:latin typeface="Yu Gothic" panose="020B0400000000000000" pitchFamily="34" charset="-128"/>
                <a:ea typeface="Yu Gothic" panose="020B0400000000000000" pitchFamily="34" charset="-128"/>
              </a:rPr>
              <a:t>Chargement du modèle USE (</a:t>
            </a:r>
            <a:r>
              <a:rPr lang="fr-FR" sz="1200" b="1" dirty="0" err="1">
                <a:solidFill>
                  <a:schemeClr val="tx1"/>
                </a:solidFill>
                <a:latin typeface="Yu Gothic" panose="020B0400000000000000" pitchFamily="34" charset="-128"/>
                <a:ea typeface="Yu Gothic" panose="020B0400000000000000" pitchFamily="34" charset="-128"/>
              </a:rPr>
              <a:t>TensorFlow</a:t>
            </a:r>
            <a:r>
              <a:rPr lang="fr-FR" sz="1200" b="1" dirty="0">
                <a:solidFill>
                  <a:schemeClr val="tx1"/>
                </a:solidFill>
                <a:latin typeface="Yu Gothic" panose="020B0400000000000000" pitchFamily="34" charset="-128"/>
                <a:ea typeface="Yu Gothic" panose="020B0400000000000000" pitchFamily="34" charset="-128"/>
              </a:rPr>
              <a:t> Hub).</a:t>
            </a:r>
          </a:p>
          <a:p>
            <a:r>
              <a:rPr lang="fr-FR" sz="1200" b="1" dirty="0">
                <a:solidFill>
                  <a:schemeClr val="tx1"/>
                </a:solidFill>
                <a:latin typeface="Yu Gothic" panose="020B0400000000000000" pitchFamily="34" charset="-128"/>
                <a:ea typeface="Yu Gothic" panose="020B0400000000000000" pitchFamily="34" charset="-128"/>
              </a:rPr>
              <a:t>Encodage des descriptions (colonne </a:t>
            </a:r>
            <a:r>
              <a:rPr lang="fr-FR" sz="1200" b="1" dirty="0" err="1">
                <a:solidFill>
                  <a:schemeClr val="tx1"/>
                </a:solidFill>
                <a:latin typeface="Yu Gothic" panose="020B0400000000000000" pitchFamily="34" charset="-128"/>
                <a:ea typeface="Yu Gothic" panose="020B0400000000000000" pitchFamily="34" charset="-128"/>
              </a:rPr>
              <a:t>cleaned_text</a:t>
            </a:r>
            <a:r>
              <a:rPr lang="fr-FR" sz="1200" b="1" dirty="0">
                <a:solidFill>
                  <a:schemeClr val="tx1"/>
                </a:solidFill>
                <a:latin typeface="Yu Gothic" panose="020B0400000000000000" pitchFamily="34" charset="-128"/>
                <a:ea typeface="Yu Gothic" panose="020B0400000000000000" pitchFamily="34" charset="-128"/>
              </a:rPr>
              <a:t>).</a:t>
            </a:r>
          </a:p>
          <a:p>
            <a:r>
              <a:rPr lang="fr-FR" sz="1200" b="1" dirty="0">
                <a:solidFill>
                  <a:schemeClr val="tx1"/>
                </a:solidFill>
                <a:latin typeface="Yu Gothic" panose="020B0400000000000000" pitchFamily="34" charset="-128"/>
                <a:ea typeface="Yu Gothic" panose="020B0400000000000000" pitchFamily="34" charset="-128"/>
              </a:rPr>
              <a:t>Conversion des vecteurs USE en </a:t>
            </a:r>
            <a:r>
              <a:rPr lang="fr-FR" sz="1200" b="1" dirty="0" err="1">
                <a:solidFill>
                  <a:schemeClr val="tx1"/>
                </a:solidFill>
                <a:latin typeface="Yu Gothic" panose="020B0400000000000000" pitchFamily="34" charset="-128"/>
                <a:ea typeface="Yu Gothic" panose="020B0400000000000000" pitchFamily="34" charset="-128"/>
              </a:rPr>
              <a:t>DataFrame</a:t>
            </a:r>
            <a:r>
              <a:rPr lang="fr-FR" sz="1200" b="1" dirty="0">
                <a:solidFill>
                  <a:schemeClr val="tx1"/>
                </a:solidFill>
                <a:latin typeface="Yu Gothic" panose="020B0400000000000000" pitchFamily="34" charset="-128"/>
                <a:ea typeface="Yu Gothic" panose="020B0400000000000000" pitchFamily="34" charset="-128"/>
              </a:rPr>
              <a:t> et Sauvegarde des </a:t>
            </a:r>
            <a:r>
              <a:rPr lang="fr-FR" sz="1200" b="1" dirty="0" err="1">
                <a:solidFill>
                  <a:schemeClr val="tx1"/>
                </a:solidFill>
                <a:latin typeface="Yu Gothic" panose="020B0400000000000000" pitchFamily="34" charset="-128"/>
                <a:ea typeface="Yu Gothic" panose="020B0400000000000000" pitchFamily="34" charset="-128"/>
              </a:rPr>
              <a:t>embeddings</a:t>
            </a:r>
            <a:r>
              <a:rPr lang="fr-FR" sz="1200" b="1" dirty="0">
                <a:solidFill>
                  <a:schemeClr val="tx1"/>
                </a:solidFill>
                <a:latin typeface="Yu Gothic" panose="020B0400000000000000" pitchFamily="34" charset="-128"/>
                <a:ea typeface="Yu Gothic" panose="020B0400000000000000" pitchFamily="34" charset="-128"/>
              </a:rPr>
              <a:t>.</a:t>
            </a:r>
          </a:p>
          <a:p>
            <a:r>
              <a:rPr lang="fr-FR" sz="1200" b="1" dirty="0">
                <a:solidFill>
                  <a:schemeClr val="tx1"/>
                </a:solidFill>
                <a:latin typeface="Yu Gothic" panose="020B0400000000000000" pitchFamily="34" charset="-128"/>
                <a:ea typeface="Yu Gothic" panose="020B0400000000000000" pitchFamily="34" charset="-128"/>
              </a:rPr>
              <a:t>PCA : Réduction à 99% de variance pour minimiser le bruit.</a:t>
            </a:r>
          </a:p>
          <a:p>
            <a:r>
              <a:rPr lang="fr-FR" sz="1200" b="1" dirty="0">
                <a:solidFill>
                  <a:schemeClr val="tx1"/>
                </a:solidFill>
                <a:latin typeface="Yu Gothic" panose="020B0400000000000000" pitchFamily="34" charset="-128"/>
                <a:ea typeface="Yu Gothic" panose="020B0400000000000000" pitchFamily="34" charset="-128"/>
              </a:rPr>
              <a:t>T-SNE : Visualisation en 2D pour exploration des clusters.</a:t>
            </a:r>
          </a:p>
          <a:p>
            <a:r>
              <a:rPr lang="fr-FR" sz="1200" b="1" dirty="0">
                <a:solidFill>
                  <a:schemeClr val="tx1"/>
                </a:solidFill>
                <a:latin typeface="Yu Gothic" panose="020B0400000000000000" pitchFamily="34" charset="-128"/>
                <a:ea typeface="Yu Gothic" panose="020B0400000000000000" pitchFamily="34" charset="-128"/>
              </a:rPr>
              <a:t>Clustering (K-</a:t>
            </a:r>
            <a:r>
              <a:rPr lang="fr-FR" sz="1200" b="1" dirty="0" err="1">
                <a:solidFill>
                  <a:schemeClr val="tx1"/>
                </a:solidFill>
                <a:latin typeface="Yu Gothic" panose="020B0400000000000000" pitchFamily="34" charset="-128"/>
                <a:ea typeface="Yu Gothic" panose="020B0400000000000000" pitchFamily="34" charset="-128"/>
              </a:rPr>
              <a:t>Means</a:t>
            </a:r>
            <a:r>
              <a:rPr lang="fr-FR" sz="1200" b="1" dirty="0">
                <a:solidFill>
                  <a:schemeClr val="tx1"/>
                </a:solidFill>
                <a:latin typeface="Yu Gothic" panose="020B0400000000000000" pitchFamily="34" charset="-128"/>
                <a:ea typeface="Yu Gothic" panose="020B0400000000000000" pitchFamily="34" charset="-128"/>
              </a:rPr>
              <a:t>)</a:t>
            </a:r>
          </a:p>
        </p:txBody>
      </p:sp>
      <p:sp>
        <p:nvSpPr>
          <p:cNvPr id="8" name="Ellipse 7">
            <a:extLst>
              <a:ext uri="{FF2B5EF4-FFF2-40B4-BE49-F238E27FC236}">
                <a16:creationId xmlns:a16="http://schemas.microsoft.com/office/drawing/2014/main" id="{347890EC-0BAA-B93D-322C-760292B35BA6}"/>
              </a:ext>
            </a:extLst>
          </p:cNvPr>
          <p:cNvSpPr/>
          <p:nvPr/>
        </p:nvSpPr>
        <p:spPr>
          <a:xfrm>
            <a:off x="7737623" y="141149"/>
            <a:ext cx="3086866" cy="2815309"/>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200" b="1" dirty="0">
                <a:solidFill>
                  <a:srgbClr val="C00000"/>
                </a:solidFill>
                <a:latin typeface="Yu Gothic" panose="020B0400000000000000" pitchFamily="34" charset="-128"/>
                <a:ea typeface="Yu Gothic" panose="020B0400000000000000" pitchFamily="34" charset="-128"/>
              </a:rPr>
              <a:t>Les résultats sont meilleurs qu’avec BERT. (meilleure classification après TF-IDF).  Les catégories sont relativement bien identifiées par l'algorithme. Cependant, il existe encore des confusions, comme indiqué par la matrice de confusion.</a:t>
            </a:r>
          </a:p>
        </p:txBody>
      </p:sp>
      <p:pic>
        <p:nvPicPr>
          <p:cNvPr id="9" name="Image 8">
            <a:extLst>
              <a:ext uri="{FF2B5EF4-FFF2-40B4-BE49-F238E27FC236}">
                <a16:creationId xmlns:a16="http://schemas.microsoft.com/office/drawing/2014/main" id="{FD802611-47F3-5D4F-4AEE-AA5614983B83}"/>
              </a:ext>
            </a:extLst>
          </p:cNvPr>
          <p:cNvPicPr>
            <a:picLocks noChangeAspect="1"/>
          </p:cNvPicPr>
          <p:nvPr/>
        </p:nvPicPr>
        <p:blipFill>
          <a:blip r:embed="rId3"/>
          <a:stretch>
            <a:fillRect/>
          </a:stretch>
        </p:blipFill>
        <p:spPr>
          <a:xfrm>
            <a:off x="9018905" y="3073060"/>
            <a:ext cx="524301" cy="365792"/>
          </a:xfrm>
          <a:prstGeom prst="rect">
            <a:avLst/>
          </a:prstGeom>
        </p:spPr>
      </p:pic>
      <p:pic>
        <p:nvPicPr>
          <p:cNvPr id="13" name="Image 12">
            <a:extLst>
              <a:ext uri="{FF2B5EF4-FFF2-40B4-BE49-F238E27FC236}">
                <a16:creationId xmlns:a16="http://schemas.microsoft.com/office/drawing/2014/main" id="{67896FEF-787F-2D91-52EE-6A82236D741F}"/>
              </a:ext>
            </a:extLst>
          </p:cNvPr>
          <p:cNvPicPr>
            <a:picLocks noChangeAspect="1"/>
          </p:cNvPicPr>
          <p:nvPr/>
        </p:nvPicPr>
        <p:blipFill>
          <a:blip r:embed="rId4"/>
          <a:stretch>
            <a:fillRect/>
          </a:stretch>
        </p:blipFill>
        <p:spPr>
          <a:xfrm>
            <a:off x="1251930" y="3438852"/>
            <a:ext cx="10064537" cy="3360847"/>
          </a:xfrm>
          <a:prstGeom prst="rect">
            <a:avLst/>
          </a:prstGeom>
        </p:spPr>
      </p:pic>
      <p:sp>
        <p:nvSpPr>
          <p:cNvPr id="4" name="Espace réservé du numéro de diapositive 3">
            <a:extLst>
              <a:ext uri="{FF2B5EF4-FFF2-40B4-BE49-F238E27FC236}">
                <a16:creationId xmlns:a16="http://schemas.microsoft.com/office/drawing/2014/main" id="{3DB90753-C124-9091-700D-9E3BA5F62C0C}"/>
              </a:ext>
            </a:extLst>
          </p:cNvPr>
          <p:cNvSpPr>
            <a:spLocks noGrp="1"/>
          </p:cNvSpPr>
          <p:nvPr>
            <p:ph type="sldNum" sz="quarter" idx="12"/>
          </p:nvPr>
        </p:nvSpPr>
        <p:spPr>
          <a:xfrm>
            <a:off x="9061663" y="6453903"/>
            <a:ext cx="2819399" cy="345796"/>
          </a:xfrm>
        </p:spPr>
        <p:txBody>
          <a:bodyPr/>
          <a:lstStyle/>
          <a:p>
            <a:r>
              <a:rPr lang="en-US" sz="2400" dirty="0"/>
              <a:t>24</a:t>
            </a:r>
          </a:p>
        </p:txBody>
      </p:sp>
    </p:spTree>
    <p:extLst>
      <p:ext uri="{BB962C8B-B14F-4D97-AF65-F5344CB8AC3E}">
        <p14:creationId xmlns:p14="http://schemas.microsoft.com/office/powerpoint/2010/main" val="1395317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240D0D-8907-958B-7AFB-B58FFB6AF6AB}"/>
              </a:ext>
            </a:extLst>
          </p:cNvPr>
          <p:cNvSpPr>
            <a:spLocks noGrp="1"/>
          </p:cNvSpPr>
          <p:nvPr>
            <p:ph type="title"/>
          </p:nvPr>
        </p:nvSpPr>
        <p:spPr>
          <a:xfrm>
            <a:off x="926674" y="104329"/>
            <a:ext cx="10960526" cy="472792"/>
          </a:xfrm>
        </p:spPr>
        <p:txBody>
          <a:bodyPr>
            <a:normAutofit fontScale="90000"/>
          </a:bodyPr>
          <a:lstStyle/>
          <a:p>
            <a:r>
              <a:rPr lang="fr-FR" sz="3600" b="1" dirty="0">
                <a:solidFill>
                  <a:schemeClr val="accent1">
                    <a:lumMod val="75000"/>
                  </a:schemeClr>
                </a:solidFill>
                <a:latin typeface="Yu Gothic" panose="020B0400000000000000" pitchFamily="34" charset="-128"/>
                <a:ea typeface="Yu Gothic" panose="020B0400000000000000" pitchFamily="34" charset="-128"/>
              </a:rPr>
              <a:t>Bert vs </a:t>
            </a:r>
            <a:r>
              <a:rPr lang="fr-FR" sz="3600" b="1" dirty="0" err="1">
                <a:solidFill>
                  <a:schemeClr val="accent1">
                    <a:lumMod val="75000"/>
                  </a:schemeClr>
                </a:solidFill>
                <a:latin typeface="Yu Gothic" panose="020B0400000000000000" pitchFamily="34" charset="-128"/>
                <a:ea typeface="Yu Gothic" panose="020B0400000000000000" pitchFamily="34" charset="-128"/>
              </a:rPr>
              <a:t>DeBERTa</a:t>
            </a:r>
            <a:endParaRPr lang="fr-FR" sz="3600" b="1" dirty="0">
              <a:solidFill>
                <a:schemeClr val="accent1">
                  <a:lumMod val="75000"/>
                </a:schemeClr>
              </a:solidFill>
              <a:latin typeface="Yu Gothic" panose="020B0400000000000000" pitchFamily="34" charset="-128"/>
              <a:ea typeface="Yu Gothic" panose="020B0400000000000000" pitchFamily="34" charset="-128"/>
            </a:endParaRPr>
          </a:p>
        </p:txBody>
      </p:sp>
      <p:sp>
        <p:nvSpPr>
          <p:cNvPr id="3" name="Espace réservé du contenu 2">
            <a:extLst>
              <a:ext uri="{FF2B5EF4-FFF2-40B4-BE49-F238E27FC236}">
                <a16:creationId xmlns:a16="http://schemas.microsoft.com/office/drawing/2014/main" id="{4F0D40D7-61BA-2711-7673-C9646C6779DD}"/>
              </a:ext>
            </a:extLst>
          </p:cNvPr>
          <p:cNvSpPr>
            <a:spLocks noGrp="1"/>
          </p:cNvSpPr>
          <p:nvPr>
            <p:ph idx="1"/>
          </p:nvPr>
        </p:nvSpPr>
        <p:spPr>
          <a:xfrm>
            <a:off x="926673" y="705745"/>
            <a:ext cx="10960525" cy="6106228"/>
          </a:xfrm>
        </p:spPr>
        <p:txBody>
          <a:bodyPr>
            <a:normAutofit/>
          </a:bodyPr>
          <a:lstStyle/>
          <a:p>
            <a:r>
              <a:rPr lang="fr-FR" sz="1800" b="1" u="sng" dirty="0">
                <a:solidFill>
                  <a:schemeClr val="tx1"/>
                </a:solidFill>
                <a:latin typeface="Yu Gothic" panose="020B0400000000000000" pitchFamily="34" charset="-128"/>
                <a:ea typeface="Yu Gothic" panose="020B0400000000000000" pitchFamily="34" charset="-128"/>
              </a:rPr>
              <a:t>Définition de </a:t>
            </a:r>
            <a:r>
              <a:rPr lang="fr-FR" sz="1800" b="1" u="sng" dirty="0" err="1">
                <a:solidFill>
                  <a:schemeClr val="tx1"/>
                </a:solidFill>
                <a:latin typeface="Yu Gothic" panose="020B0400000000000000" pitchFamily="34" charset="-128"/>
                <a:ea typeface="Yu Gothic" panose="020B0400000000000000" pitchFamily="34" charset="-128"/>
              </a:rPr>
              <a:t>DeBERTa</a:t>
            </a:r>
            <a:r>
              <a:rPr lang="fr-FR" sz="1800" b="1" dirty="0">
                <a:solidFill>
                  <a:schemeClr val="tx1"/>
                </a:solidFill>
                <a:latin typeface="Yu Gothic" panose="020B0400000000000000" pitchFamily="34" charset="-128"/>
                <a:ea typeface="Yu Gothic" panose="020B0400000000000000" pitchFamily="34" charset="-128"/>
              </a:rPr>
              <a:t>						</a:t>
            </a:r>
          </a:p>
          <a:p>
            <a:r>
              <a:rPr lang="fr-FR" sz="1800" dirty="0" err="1">
                <a:solidFill>
                  <a:schemeClr val="tx1"/>
                </a:solidFill>
                <a:latin typeface="Yu Gothic" panose="020B0400000000000000" pitchFamily="34" charset="-128"/>
                <a:ea typeface="Yu Gothic" panose="020B0400000000000000" pitchFamily="34" charset="-128"/>
              </a:rPr>
              <a:t>DeBERTa</a:t>
            </a:r>
            <a:r>
              <a:rPr lang="fr-FR" sz="1800" dirty="0">
                <a:solidFill>
                  <a:schemeClr val="tx1"/>
                </a:solidFill>
                <a:latin typeface="Yu Gothic" panose="020B0400000000000000" pitchFamily="34" charset="-128"/>
                <a:ea typeface="Yu Gothic" panose="020B0400000000000000" pitchFamily="34" charset="-128"/>
              </a:rPr>
              <a:t>, acronyme de </a:t>
            </a:r>
            <a:r>
              <a:rPr lang="fr-FR" sz="1800" dirty="0" err="1">
                <a:solidFill>
                  <a:schemeClr val="tx1"/>
                </a:solidFill>
                <a:latin typeface="Yu Gothic" panose="020B0400000000000000" pitchFamily="34" charset="-128"/>
                <a:ea typeface="Yu Gothic" panose="020B0400000000000000" pitchFamily="34" charset="-128"/>
              </a:rPr>
              <a:t>Decoding-enhanced</a:t>
            </a:r>
            <a:r>
              <a:rPr lang="fr-FR" sz="1800" dirty="0">
                <a:solidFill>
                  <a:schemeClr val="tx1"/>
                </a:solidFill>
                <a:latin typeface="Yu Gothic" panose="020B0400000000000000" pitchFamily="34" charset="-128"/>
                <a:ea typeface="Yu Gothic" panose="020B0400000000000000" pitchFamily="34" charset="-128"/>
              </a:rPr>
              <a:t> BERT </a:t>
            </a:r>
            <a:r>
              <a:rPr lang="fr-FR" sz="1800" dirty="0" err="1">
                <a:solidFill>
                  <a:schemeClr val="tx1"/>
                </a:solidFill>
                <a:latin typeface="Yu Gothic" panose="020B0400000000000000" pitchFamily="34" charset="-128"/>
                <a:ea typeface="Yu Gothic" panose="020B0400000000000000" pitchFamily="34" charset="-128"/>
              </a:rPr>
              <a:t>with</a:t>
            </a:r>
            <a:r>
              <a:rPr lang="fr-FR" sz="1800" dirty="0">
                <a:solidFill>
                  <a:schemeClr val="tx1"/>
                </a:solidFill>
                <a:latin typeface="Yu Gothic" panose="020B0400000000000000" pitchFamily="34" charset="-128"/>
                <a:ea typeface="Yu Gothic" panose="020B0400000000000000" pitchFamily="34" charset="-128"/>
              </a:rPr>
              <a:t> </a:t>
            </a:r>
            <a:r>
              <a:rPr lang="fr-FR" sz="1800" dirty="0" err="1">
                <a:solidFill>
                  <a:schemeClr val="tx1"/>
                </a:solidFill>
                <a:latin typeface="Yu Gothic" panose="020B0400000000000000" pitchFamily="34" charset="-128"/>
                <a:ea typeface="Yu Gothic" panose="020B0400000000000000" pitchFamily="34" charset="-128"/>
              </a:rPr>
              <a:t>Disentangled</a:t>
            </a:r>
            <a:r>
              <a:rPr lang="fr-FR" sz="1800" dirty="0">
                <a:solidFill>
                  <a:schemeClr val="tx1"/>
                </a:solidFill>
                <a:latin typeface="Yu Gothic" panose="020B0400000000000000" pitchFamily="34" charset="-128"/>
                <a:ea typeface="Yu Gothic" panose="020B0400000000000000" pitchFamily="34" charset="-128"/>
              </a:rPr>
              <a:t> Attention, a été développé en 2020 par l’équipe Microsoft </a:t>
            </a:r>
            <a:r>
              <a:rPr lang="fr-FR" sz="1800" dirty="0" err="1">
                <a:solidFill>
                  <a:schemeClr val="tx1"/>
                </a:solidFill>
                <a:latin typeface="Yu Gothic" panose="020B0400000000000000" pitchFamily="34" charset="-128"/>
                <a:ea typeface="Yu Gothic" panose="020B0400000000000000" pitchFamily="34" charset="-128"/>
              </a:rPr>
              <a:t>Research</a:t>
            </a:r>
            <a:r>
              <a:rPr lang="fr-FR" sz="1800" dirty="0">
                <a:solidFill>
                  <a:schemeClr val="tx1"/>
                </a:solidFill>
                <a:latin typeface="Yu Gothic" panose="020B0400000000000000" pitchFamily="34" charset="-128"/>
                <a:ea typeface="Yu Gothic" panose="020B0400000000000000" pitchFamily="34" charset="-128"/>
              </a:rPr>
              <a:t> AI, dirigée par Heung-Yeung Shum. </a:t>
            </a:r>
          </a:p>
          <a:p>
            <a:r>
              <a:rPr lang="fr-FR" sz="1800" b="1" u="sng" dirty="0">
                <a:solidFill>
                  <a:schemeClr val="tx1"/>
                </a:solidFill>
                <a:latin typeface="Yu Gothic" panose="020B0400000000000000" pitchFamily="34" charset="-128"/>
                <a:ea typeface="Yu Gothic" panose="020B0400000000000000" pitchFamily="34" charset="-128"/>
              </a:rPr>
              <a:t>Lien </a:t>
            </a:r>
            <a:r>
              <a:rPr lang="fr-FR" sz="1800" b="1" u="sng" dirty="0" err="1">
                <a:solidFill>
                  <a:schemeClr val="tx1"/>
                </a:solidFill>
                <a:latin typeface="Yu Gothic" panose="020B0400000000000000" pitchFamily="34" charset="-128"/>
                <a:ea typeface="Yu Gothic" panose="020B0400000000000000" pitchFamily="34" charset="-128"/>
              </a:rPr>
              <a:t>ArXiv</a:t>
            </a:r>
            <a:r>
              <a:rPr lang="fr-FR" sz="1800" b="1" u="sng" dirty="0">
                <a:solidFill>
                  <a:schemeClr val="tx1"/>
                </a:solidFill>
                <a:latin typeface="Yu Gothic" panose="020B0400000000000000" pitchFamily="34" charset="-128"/>
                <a:ea typeface="Yu Gothic" panose="020B0400000000000000" pitchFamily="34" charset="-128"/>
              </a:rPr>
              <a:t> vers le papier original </a:t>
            </a:r>
            <a:r>
              <a:rPr lang="fr-FR" sz="1800" b="1" dirty="0">
                <a:solidFill>
                  <a:schemeClr val="tx1"/>
                </a:solidFill>
                <a:latin typeface="Yu Gothic" panose="020B0400000000000000" pitchFamily="34" charset="-128"/>
                <a:ea typeface="Yu Gothic" panose="020B0400000000000000" pitchFamily="34" charset="-128"/>
              </a:rPr>
              <a:t>: </a:t>
            </a:r>
            <a:r>
              <a:rPr lang="de-DE" sz="1800" u="sng" dirty="0">
                <a:latin typeface="Yu Gothic" panose="020B0400000000000000" pitchFamily="34" charset="-128"/>
                <a:ea typeface="Yu Gothic" panose="020B0400000000000000" pitchFamily="34" charset="-128"/>
                <a:hlinkClick r:id="rId3"/>
              </a:rPr>
              <a:t>https://arxiv.org/abs/2006.03654</a:t>
            </a:r>
            <a:endParaRPr lang="de-DE" sz="1800" u="sng" dirty="0">
              <a:latin typeface="Yu Gothic" panose="020B0400000000000000" pitchFamily="34" charset="-128"/>
              <a:ea typeface="Yu Gothic" panose="020B0400000000000000" pitchFamily="34" charset="-128"/>
            </a:endParaRPr>
          </a:p>
          <a:p>
            <a:endParaRPr lang="fr-FR" sz="1800" dirty="0">
              <a:solidFill>
                <a:schemeClr val="tx1"/>
              </a:solidFill>
              <a:latin typeface="Yu Gothic" panose="020B0400000000000000" pitchFamily="34" charset="-128"/>
              <a:ea typeface="Yu Gothic" panose="020B0400000000000000" pitchFamily="34" charset="-128"/>
            </a:endParaRPr>
          </a:p>
          <a:p>
            <a:r>
              <a:rPr lang="fr-FR" sz="1800" b="1" u="sng" dirty="0">
                <a:solidFill>
                  <a:schemeClr val="tx1"/>
                </a:solidFill>
                <a:latin typeface="Yu Gothic" panose="020B0400000000000000" pitchFamily="34" charset="-128"/>
                <a:ea typeface="Yu Gothic" panose="020B0400000000000000" pitchFamily="34" charset="-128"/>
              </a:rPr>
              <a:t>Extrait du papier journal </a:t>
            </a:r>
            <a:r>
              <a:rPr lang="fr-FR" sz="1800" b="1" dirty="0">
                <a:solidFill>
                  <a:schemeClr val="tx1"/>
                </a:solidFill>
                <a:latin typeface="Yu Gothic" panose="020B0400000000000000" pitchFamily="34" charset="-128"/>
                <a:ea typeface="Yu Gothic" panose="020B0400000000000000" pitchFamily="34" charset="-128"/>
              </a:rPr>
              <a:t>: </a:t>
            </a:r>
            <a:r>
              <a:rPr lang="fr-FR" sz="1800" dirty="0">
                <a:solidFill>
                  <a:schemeClr val="tx1"/>
                </a:solidFill>
                <a:latin typeface="Yu Gothic" panose="020B0400000000000000" pitchFamily="34" charset="-128"/>
                <a:ea typeface="Yu Gothic" panose="020B0400000000000000" pitchFamily="34" charset="-128"/>
              </a:rPr>
              <a:t>"</a:t>
            </a:r>
            <a:r>
              <a:rPr lang="en-US" sz="1800" i="1" dirty="0">
                <a:solidFill>
                  <a:schemeClr val="tx1"/>
                </a:solidFill>
                <a:latin typeface="Yu Gothic" panose="020B0400000000000000" pitchFamily="34" charset="-128"/>
                <a:ea typeface="Yu Gothic" panose="020B0400000000000000" pitchFamily="34" charset="-128"/>
              </a:rPr>
              <a:t>In this paper we propose a new model architecture </a:t>
            </a:r>
            <a:r>
              <a:rPr lang="en-US" sz="1800" i="1" dirty="0" err="1">
                <a:solidFill>
                  <a:schemeClr val="tx1"/>
                </a:solidFill>
                <a:latin typeface="Yu Gothic" panose="020B0400000000000000" pitchFamily="34" charset="-128"/>
                <a:ea typeface="Yu Gothic" panose="020B0400000000000000" pitchFamily="34" charset="-128"/>
              </a:rPr>
              <a:t>DeBERTa</a:t>
            </a:r>
            <a:r>
              <a:rPr lang="en-US" sz="1800" i="1" dirty="0">
                <a:solidFill>
                  <a:schemeClr val="tx1"/>
                </a:solidFill>
                <a:latin typeface="Yu Gothic" panose="020B0400000000000000" pitchFamily="34" charset="-128"/>
                <a:ea typeface="Yu Gothic" panose="020B0400000000000000" pitchFamily="34" charset="-128"/>
              </a:rPr>
              <a:t> (Decoding-enhanced BERT with disentangled attention) that improves the BERT and </a:t>
            </a:r>
            <a:r>
              <a:rPr lang="en-US" sz="1800" i="1" dirty="0" err="1">
                <a:solidFill>
                  <a:schemeClr val="tx1"/>
                </a:solidFill>
                <a:latin typeface="Yu Gothic" panose="020B0400000000000000" pitchFamily="34" charset="-128"/>
                <a:ea typeface="Yu Gothic" panose="020B0400000000000000" pitchFamily="34" charset="-128"/>
              </a:rPr>
              <a:t>RoBERTa</a:t>
            </a:r>
            <a:r>
              <a:rPr lang="en-US" sz="1800" i="1" dirty="0">
                <a:solidFill>
                  <a:schemeClr val="tx1"/>
                </a:solidFill>
                <a:latin typeface="Yu Gothic" panose="020B0400000000000000" pitchFamily="34" charset="-128"/>
                <a:ea typeface="Yu Gothic" panose="020B0400000000000000" pitchFamily="34" charset="-128"/>
              </a:rPr>
              <a:t> models using two novel techniques.</a:t>
            </a:r>
          </a:p>
          <a:p>
            <a:endParaRPr lang="fr-FR" sz="1800" dirty="0">
              <a:solidFill>
                <a:schemeClr val="tx1"/>
              </a:solidFill>
              <a:latin typeface="Yu Gothic" panose="020B0400000000000000" pitchFamily="34" charset="-128"/>
              <a:ea typeface="Yu Gothic" panose="020B0400000000000000" pitchFamily="34" charset="-128"/>
            </a:endParaRPr>
          </a:p>
          <a:p>
            <a:r>
              <a:rPr lang="fr-FR" sz="1800" dirty="0">
                <a:solidFill>
                  <a:schemeClr val="tx1"/>
                </a:solidFill>
                <a:latin typeface="Yu Gothic" panose="020B0400000000000000" pitchFamily="34" charset="-128"/>
                <a:ea typeface="Yu Gothic" panose="020B0400000000000000" pitchFamily="34" charset="-128"/>
              </a:rPr>
              <a:t>Ce modèle constitue une évolution de BERT, l’un des modèles phares en traitement automatique du langage naturel (NLP). </a:t>
            </a:r>
            <a:r>
              <a:rPr lang="fr-FR" sz="1800" dirty="0" err="1">
                <a:solidFill>
                  <a:schemeClr val="tx1"/>
                </a:solidFill>
                <a:latin typeface="Yu Gothic" panose="020B0400000000000000" pitchFamily="34" charset="-128"/>
                <a:ea typeface="Yu Gothic" panose="020B0400000000000000" pitchFamily="34" charset="-128"/>
              </a:rPr>
              <a:t>DeBERTa</a:t>
            </a:r>
            <a:r>
              <a:rPr lang="fr-FR" sz="1800" dirty="0">
                <a:solidFill>
                  <a:schemeClr val="tx1"/>
                </a:solidFill>
                <a:latin typeface="Yu Gothic" panose="020B0400000000000000" pitchFamily="34" charset="-128"/>
                <a:ea typeface="Yu Gothic" panose="020B0400000000000000" pitchFamily="34" charset="-128"/>
              </a:rPr>
              <a:t> vise à pallier certaines limites de BERT, notamment dans la manière dont sont encodées les positions des </a:t>
            </a:r>
            <a:r>
              <a:rPr lang="fr-FR" sz="1800" dirty="0" err="1">
                <a:solidFill>
                  <a:schemeClr val="tx1"/>
                </a:solidFill>
                <a:latin typeface="Yu Gothic" panose="020B0400000000000000" pitchFamily="34" charset="-128"/>
                <a:ea typeface="Yu Gothic" panose="020B0400000000000000" pitchFamily="34" charset="-128"/>
              </a:rPr>
              <a:t>tokens</a:t>
            </a:r>
            <a:r>
              <a:rPr lang="fr-FR" sz="1800" dirty="0">
                <a:solidFill>
                  <a:schemeClr val="tx1"/>
                </a:solidFill>
                <a:latin typeface="Yu Gothic" panose="020B0400000000000000" pitchFamily="34" charset="-128"/>
                <a:ea typeface="Yu Gothic" panose="020B0400000000000000" pitchFamily="34" charset="-128"/>
              </a:rPr>
              <a:t> et dans le calcul de l’attention entre eux.</a:t>
            </a:r>
          </a:p>
          <a:p>
            <a:endParaRPr lang="fr-FR" sz="1800" dirty="0">
              <a:solidFill>
                <a:schemeClr val="tx1"/>
              </a:solidFill>
              <a:latin typeface="Yu Gothic" panose="020B0400000000000000" pitchFamily="34" charset="-128"/>
              <a:ea typeface="Yu Gothic" panose="020B0400000000000000" pitchFamily="34" charset="-128"/>
            </a:endParaRPr>
          </a:p>
          <a:p>
            <a:r>
              <a:rPr lang="fr-FR" sz="1800" b="1" u="sng" dirty="0">
                <a:solidFill>
                  <a:schemeClr val="tx1"/>
                </a:solidFill>
                <a:latin typeface="Yu Gothic" panose="020B0400000000000000" pitchFamily="34" charset="-128"/>
                <a:ea typeface="Yu Gothic" panose="020B0400000000000000" pitchFamily="34" charset="-128"/>
              </a:rPr>
              <a:t>L’objectif principal de </a:t>
            </a:r>
            <a:r>
              <a:rPr lang="fr-FR" sz="1800" b="1" u="sng" dirty="0" err="1">
                <a:solidFill>
                  <a:schemeClr val="tx1"/>
                </a:solidFill>
                <a:latin typeface="Yu Gothic" panose="020B0400000000000000" pitchFamily="34" charset="-128"/>
                <a:ea typeface="Yu Gothic" panose="020B0400000000000000" pitchFamily="34" charset="-128"/>
              </a:rPr>
              <a:t>DeBERTa</a:t>
            </a:r>
            <a:r>
              <a:rPr lang="fr-FR" sz="1800" b="1" u="sng" dirty="0">
                <a:solidFill>
                  <a:schemeClr val="tx1"/>
                </a:solidFill>
                <a:latin typeface="Yu Gothic" panose="020B0400000000000000" pitchFamily="34" charset="-128"/>
                <a:ea typeface="Yu Gothic" panose="020B0400000000000000" pitchFamily="34" charset="-128"/>
              </a:rPr>
              <a:t> </a:t>
            </a:r>
            <a:r>
              <a:rPr lang="fr-FR" sz="1800" b="1" dirty="0">
                <a:solidFill>
                  <a:schemeClr val="tx1"/>
                </a:solidFill>
                <a:latin typeface="Yu Gothic" panose="020B0400000000000000" pitchFamily="34" charset="-128"/>
                <a:ea typeface="Yu Gothic" panose="020B0400000000000000" pitchFamily="34" charset="-128"/>
              </a:rPr>
              <a:t>:</a:t>
            </a:r>
            <a:r>
              <a:rPr lang="fr-FR" sz="1800" dirty="0">
                <a:solidFill>
                  <a:schemeClr val="tx1"/>
                </a:solidFill>
                <a:latin typeface="Yu Gothic" panose="020B0400000000000000" pitchFamily="34" charset="-128"/>
                <a:ea typeface="Yu Gothic" panose="020B0400000000000000" pitchFamily="34" charset="-128"/>
              </a:rPr>
              <a:t> </a:t>
            </a:r>
          </a:p>
          <a:p>
            <a:r>
              <a:rPr lang="fr-FR" sz="1800" dirty="0" err="1">
                <a:solidFill>
                  <a:schemeClr val="tx1"/>
                </a:solidFill>
                <a:latin typeface="Yu Gothic" panose="020B0400000000000000" pitchFamily="34" charset="-128"/>
                <a:ea typeface="Yu Gothic" panose="020B0400000000000000" pitchFamily="34" charset="-128"/>
              </a:rPr>
              <a:t>DeBERTa</a:t>
            </a:r>
            <a:r>
              <a:rPr lang="fr-FR" sz="1800" dirty="0">
                <a:solidFill>
                  <a:schemeClr val="tx1"/>
                </a:solidFill>
                <a:latin typeface="Yu Gothic" panose="020B0400000000000000" pitchFamily="34" charset="-128"/>
                <a:ea typeface="Yu Gothic" panose="020B0400000000000000" pitchFamily="34" charset="-128"/>
              </a:rPr>
              <a:t> cherche à mieux saisir les relations entre les mots, même lorsqu’ils sont éloignés dans une phrase. Pour cela, il introduit deux grandes innovations : </a:t>
            </a:r>
            <a:r>
              <a:rPr lang="fr-FR" sz="1800" u="sng" dirty="0">
                <a:solidFill>
                  <a:schemeClr val="tx1"/>
                </a:solidFill>
                <a:latin typeface="Yu Gothic" panose="020B0400000000000000" pitchFamily="34" charset="-128"/>
                <a:ea typeface="Yu Gothic" panose="020B0400000000000000" pitchFamily="34" charset="-128"/>
              </a:rPr>
              <a:t>un mécanisme d’attention "</a:t>
            </a:r>
            <a:r>
              <a:rPr lang="fr-FR" sz="1800" u="sng" dirty="0" err="1">
                <a:solidFill>
                  <a:schemeClr val="tx1"/>
                </a:solidFill>
                <a:latin typeface="Yu Gothic" panose="020B0400000000000000" pitchFamily="34" charset="-128"/>
                <a:ea typeface="Yu Gothic" panose="020B0400000000000000" pitchFamily="34" charset="-128"/>
              </a:rPr>
              <a:t>désentrelée</a:t>
            </a:r>
            <a:r>
              <a:rPr lang="fr-FR" sz="1800" u="sng" dirty="0">
                <a:solidFill>
                  <a:schemeClr val="tx1"/>
                </a:solidFill>
                <a:latin typeface="Yu Gothic" panose="020B0400000000000000" pitchFamily="34" charset="-128"/>
                <a:ea typeface="Yu Gothic" panose="020B0400000000000000" pitchFamily="34" charset="-128"/>
              </a:rPr>
              <a:t>" et un encodage positionnel amélioré.</a:t>
            </a:r>
            <a:endParaRPr lang="fr-FR" sz="1800" dirty="0">
              <a:solidFill>
                <a:schemeClr val="tx1"/>
              </a:solidFill>
              <a:latin typeface="Yu Gothic" panose="020B0400000000000000" pitchFamily="34" charset="-128"/>
              <a:ea typeface="Yu Gothic" panose="020B0400000000000000" pitchFamily="34" charset="-128"/>
            </a:endParaRPr>
          </a:p>
          <a:p>
            <a:endParaRPr lang="fr-FR" sz="1800" dirty="0">
              <a:latin typeface="Yu Gothic" panose="020B0400000000000000" pitchFamily="34" charset="-128"/>
              <a:ea typeface="Yu Gothic" panose="020B0400000000000000" pitchFamily="34" charset="-128"/>
            </a:endParaRPr>
          </a:p>
          <a:p>
            <a:endParaRPr lang="fr-FR" sz="1800" dirty="0">
              <a:latin typeface="Yu Gothic" panose="020B0400000000000000" pitchFamily="34" charset="-128"/>
              <a:ea typeface="Yu Gothic" panose="020B0400000000000000" pitchFamily="34" charset="-128"/>
            </a:endParaRPr>
          </a:p>
          <a:p>
            <a:endParaRPr lang="fr-FR" sz="1800" dirty="0">
              <a:latin typeface="Yu Gothic" panose="020B0400000000000000" pitchFamily="34" charset="-128"/>
              <a:ea typeface="Yu Gothic" panose="020B0400000000000000" pitchFamily="34" charset="-128"/>
            </a:endParaRPr>
          </a:p>
          <a:p>
            <a:pPr marL="0" indent="0">
              <a:buNone/>
            </a:pPr>
            <a:endParaRPr lang="fr-FR" sz="1800" dirty="0">
              <a:latin typeface="Yu Gothic" panose="020B0400000000000000" pitchFamily="34" charset="-128"/>
              <a:ea typeface="Yu Gothic" panose="020B0400000000000000" pitchFamily="34" charset="-128"/>
            </a:endParaRPr>
          </a:p>
        </p:txBody>
      </p:sp>
      <p:sp>
        <p:nvSpPr>
          <p:cNvPr id="4" name="Espace réservé du numéro de diapositive 3">
            <a:extLst>
              <a:ext uri="{FF2B5EF4-FFF2-40B4-BE49-F238E27FC236}">
                <a16:creationId xmlns:a16="http://schemas.microsoft.com/office/drawing/2014/main" id="{BA9D4231-5515-0469-1FE3-C1473675119E}"/>
              </a:ext>
            </a:extLst>
          </p:cNvPr>
          <p:cNvSpPr>
            <a:spLocks noGrp="1"/>
          </p:cNvSpPr>
          <p:nvPr>
            <p:ph type="sldNum" sz="quarter" idx="12"/>
          </p:nvPr>
        </p:nvSpPr>
        <p:spPr>
          <a:xfrm>
            <a:off x="9067799" y="6407875"/>
            <a:ext cx="2819399" cy="345796"/>
          </a:xfrm>
        </p:spPr>
        <p:txBody>
          <a:bodyPr/>
          <a:lstStyle/>
          <a:p>
            <a:r>
              <a:rPr lang="en-US" sz="2400" dirty="0"/>
              <a:t>25</a:t>
            </a:r>
          </a:p>
        </p:txBody>
      </p:sp>
    </p:spTree>
    <p:extLst>
      <p:ext uri="{BB962C8B-B14F-4D97-AF65-F5344CB8AC3E}">
        <p14:creationId xmlns:p14="http://schemas.microsoft.com/office/powerpoint/2010/main" val="115640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B0FC12-E4C7-B244-A341-9329360AD38B}"/>
              </a:ext>
            </a:extLst>
          </p:cNvPr>
          <p:cNvSpPr>
            <a:spLocks noGrp="1"/>
          </p:cNvSpPr>
          <p:nvPr>
            <p:ph type="title"/>
          </p:nvPr>
        </p:nvSpPr>
        <p:spPr>
          <a:xfrm>
            <a:off x="926673" y="79780"/>
            <a:ext cx="10966663" cy="557247"/>
          </a:xfrm>
        </p:spPr>
        <p:txBody>
          <a:bodyPr>
            <a:noAutofit/>
          </a:bodyPr>
          <a:lstStyle/>
          <a:p>
            <a:r>
              <a:rPr lang="fr-FR" sz="3600" b="1" dirty="0">
                <a:solidFill>
                  <a:schemeClr val="accent1">
                    <a:lumMod val="75000"/>
                  </a:schemeClr>
                </a:solidFill>
                <a:latin typeface="Yu Gothic" panose="020B0400000000000000" pitchFamily="34" charset="-128"/>
                <a:ea typeface="Yu Gothic" panose="020B0400000000000000" pitchFamily="34" charset="-128"/>
              </a:rPr>
              <a:t>Résultats </a:t>
            </a:r>
            <a:r>
              <a:rPr lang="fr-FR" sz="3600" b="1" dirty="0" err="1">
                <a:solidFill>
                  <a:schemeClr val="accent1">
                    <a:lumMod val="75000"/>
                  </a:schemeClr>
                </a:solidFill>
                <a:latin typeface="Yu Gothic" panose="020B0400000000000000" pitchFamily="34" charset="-128"/>
                <a:ea typeface="Yu Gothic" panose="020B0400000000000000" pitchFamily="34" charset="-128"/>
              </a:rPr>
              <a:t>DeBERTa</a:t>
            </a:r>
            <a:r>
              <a:rPr lang="fr-FR" sz="3600" b="1" dirty="0">
                <a:solidFill>
                  <a:schemeClr val="accent1">
                    <a:lumMod val="75000"/>
                  </a:schemeClr>
                </a:solidFill>
                <a:latin typeface="Yu Gothic" panose="020B0400000000000000" pitchFamily="34" charset="-128"/>
                <a:ea typeface="Yu Gothic" panose="020B0400000000000000" pitchFamily="34" charset="-128"/>
              </a:rPr>
              <a:t>-base</a:t>
            </a:r>
          </a:p>
        </p:txBody>
      </p:sp>
      <p:sp>
        <p:nvSpPr>
          <p:cNvPr id="3" name="Espace réservé du contenu 2">
            <a:extLst>
              <a:ext uri="{FF2B5EF4-FFF2-40B4-BE49-F238E27FC236}">
                <a16:creationId xmlns:a16="http://schemas.microsoft.com/office/drawing/2014/main" id="{05855A8C-AED7-B469-5D53-0B5E6E5B02ED}"/>
              </a:ext>
            </a:extLst>
          </p:cNvPr>
          <p:cNvSpPr>
            <a:spLocks noGrp="1"/>
          </p:cNvSpPr>
          <p:nvPr>
            <p:ph idx="1"/>
          </p:nvPr>
        </p:nvSpPr>
        <p:spPr>
          <a:xfrm>
            <a:off x="926673" y="736430"/>
            <a:ext cx="10966663" cy="60816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fr-FR" sz="1600" b="1" dirty="0">
              <a:solidFill>
                <a:srgbClr val="C00000"/>
              </a:solidFill>
              <a:latin typeface="Yu Gothic" panose="020B0400000000000000" pitchFamily="34" charset="-128"/>
              <a:ea typeface="Yu Gothic" panose="020B0400000000000000"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1600" b="1" i="0" u="none" strike="noStrike" baseline="0" dirty="0" err="1">
                <a:solidFill>
                  <a:schemeClr val="tx1"/>
                </a:solidFill>
                <a:latin typeface="Yu Gothic" panose="020B0400000000000000" pitchFamily="34" charset="-128"/>
                <a:ea typeface="Yu Gothic" panose="020B0400000000000000" pitchFamily="34" charset="-128"/>
              </a:rPr>
              <a:t>DeBERTa</a:t>
            </a:r>
            <a:r>
              <a:rPr lang="fr-FR" sz="1600" b="1" i="0" u="none" strike="noStrike" baseline="0" dirty="0">
                <a:solidFill>
                  <a:schemeClr val="tx1"/>
                </a:solidFill>
                <a:latin typeface="Yu Gothic" panose="020B0400000000000000" pitchFamily="34" charset="-128"/>
                <a:ea typeface="Yu Gothic" panose="020B0400000000000000" pitchFamily="34" charset="-128"/>
              </a:rPr>
              <a:t>-base</a:t>
            </a:r>
            <a:r>
              <a:rPr lang="fr-FR" sz="1600" b="0" i="0" u="none" strike="noStrike" baseline="0" dirty="0">
                <a:solidFill>
                  <a:schemeClr val="tx1"/>
                </a:solidFill>
                <a:latin typeface="Yu Gothic" panose="020B0400000000000000" pitchFamily="34" charset="-128"/>
                <a:ea typeface="Yu Gothic" panose="020B0400000000000000" pitchFamily="34" charset="-128"/>
              </a:rPr>
              <a:t>: Un modèle </a:t>
            </a:r>
            <a:r>
              <a:rPr lang="fr-FR" sz="1600" b="0" i="0" u="none" strike="noStrike" baseline="0" dirty="0" err="1">
                <a:solidFill>
                  <a:schemeClr val="tx1"/>
                </a:solidFill>
                <a:latin typeface="Yu Gothic" panose="020B0400000000000000" pitchFamily="34" charset="-128"/>
                <a:ea typeface="Yu Gothic" panose="020B0400000000000000" pitchFamily="34" charset="-128"/>
              </a:rPr>
              <a:t>DeBERTa</a:t>
            </a:r>
            <a:r>
              <a:rPr lang="fr-FR" sz="1600" b="0" i="0" u="none" strike="noStrike" baseline="0" dirty="0">
                <a:solidFill>
                  <a:schemeClr val="tx1"/>
                </a:solidFill>
                <a:latin typeface="Yu Gothic" panose="020B0400000000000000" pitchFamily="34" charset="-128"/>
                <a:ea typeface="Yu Gothic" panose="020B0400000000000000" pitchFamily="34" charset="-128"/>
              </a:rPr>
              <a:t> plus petit avec environ 110 millions de paramètres. Il possède 12 couches de transformateurs, 12 têtes d'attention, et une taille d'</a:t>
            </a:r>
            <a:r>
              <a:rPr lang="fr-FR" sz="1600" b="0" i="0" u="none" strike="noStrike" baseline="0" dirty="0" err="1">
                <a:solidFill>
                  <a:schemeClr val="tx1"/>
                </a:solidFill>
                <a:latin typeface="Yu Gothic" panose="020B0400000000000000" pitchFamily="34" charset="-128"/>
                <a:ea typeface="Yu Gothic" panose="020B0400000000000000" pitchFamily="34" charset="-128"/>
              </a:rPr>
              <a:t>embeddingde</a:t>
            </a:r>
            <a:r>
              <a:rPr lang="fr-FR" sz="1600" b="0" i="0" u="none" strike="noStrike" baseline="0" dirty="0">
                <a:solidFill>
                  <a:schemeClr val="tx1"/>
                </a:solidFill>
                <a:latin typeface="Yu Gothic" panose="020B0400000000000000" pitchFamily="34" charset="-128"/>
                <a:ea typeface="Yu Gothic" panose="020B0400000000000000" pitchFamily="34" charset="-128"/>
              </a:rPr>
              <a:t> 768. Ce modèle est moins gourmand en ressources,  rapide à entraîner et à utiliser. </a:t>
            </a:r>
          </a:p>
          <a:p>
            <a:pPr marL="0" marR="0" lvl="0" indent="0" algn="l" defTabSz="457200" rtl="0" eaLnBrk="1" fontAlgn="auto" latinLnBrk="0" hangingPunct="1">
              <a:lnSpc>
                <a:spcPct val="100000"/>
              </a:lnSpc>
              <a:spcBef>
                <a:spcPts val="0"/>
              </a:spcBef>
              <a:spcAft>
                <a:spcPts val="0"/>
              </a:spcAft>
              <a:buClrTx/>
              <a:buSzTx/>
              <a:buFontTx/>
              <a:buNone/>
              <a:tabLst/>
              <a:defRPr/>
            </a:pPr>
            <a:r>
              <a:rPr lang="fr-FR" sz="1600" b="0" i="0" u="none" strike="noStrike" baseline="0" dirty="0">
                <a:solidFill>
                  <a:schemeClr val="tx1"/>
                </a:solidFill>
                <a:latin typeface="Yu Gothic" panose="020B0400000000000000" pitchFamily="34" charset="-128"/>
                <a:ea typeface="Yu Gothic" panose="020B0400000000000000" pitchFamily="34" charset="-128"/>
              </a:rPr>
              <a:t>Ce modèle surpasse BERT avec un ARI de </a:t>
            </a:r>
            <a:r>
              <a:rPr lang="fr-FR" sz="1600" b="1" i="0" u="none" strike="noStrike" baseline="0" dirty="0">
                <a:solidFill>
                  <a:schemeClr val="tx1"/>
                </a:solidFill>
                <a:latin typeface="Yu Gothic" panose="020B0400000000000000" pitchFamily="34" charset="-128"/>
                <a:ea typeface="Yu Gothic" panose="020B0400000000000000" pitchFamily="34" charset="-128"/>
              </a:rPr>
              <a:t>0,281</a:t>
            </a:r>
            <a:r>
              <a:rPr lang="fr-FR" sz="1600" b="0" i="0" u="none" strike="noStrike" baseline="0" dirty="0">
                <a:solidFill>
                  <a:schemeClr val="tx1"/>
                </a:solidFill>
                <a:latin typeface="Yu Gothic" panose="020B0400000000000000" pitchFamily="34" charset="-128"/>
                <a:ea typeface="Yu Gothic" panose="020B0400000000000000" pitchFamily="34" charset="-128"/>
              </a:rPr>
              <a:t>, indiquant des regroupements mieux alignés avec les catégories réelles. Les clusters restent imparfaits mais montrent une meilleure structuration. les groupes sont mieux formés, avec des frontières plus claires.</a:t>
            </a:r>
            <a:endParaRPr kumimoji="0" lang="fr-FR" sz="1200" b="1" i="0" u="none" strike="noStrike" kern="1200" cap="none" spc="0" normalizeH="0" baseline="0" noProof="0" dirty="0">
              <a:ln>
                <a:noFill/>
              </a:ln>
              <a:solidFill>
                <a:schemeClr val="tx1"/>
              </a:solidFill>
              <a:effectLst/>
              <a:uLnTx/>
              <a:uFillTx/>
              <a:latin typeface="Yu Gothic" panose="020B0400000000000000" pitchFamily="34" charset="-128"/>
              <a:ea typeface="Yu Gothic" panose="020B0400000000000000" pitchFamily="34"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schemeClr val="tx1"/>
                </a:solidFill>
                <a:effectLst/>
                <a:uLnTx/>
                <a:uFillTx/>
                <a:latin typeface="Yu Gothic" panose="020B0400000000000000" pitchFamily="34" charset="-128"/>
                <a:ea typeface="Yu Gothic" panose="020B0400000000000000" pitchFamily="34" charset="-128"/>
                <a:cs typeface="+mn-cs"/>
              </a:rPr>
              <a:t>																		</a:t>
            </a:r>
            <a:endParaRPr lang="fr-FR" dirty="0"/>
          </a:p>
        </p:txBody>
      </p:sp>
      <p:pic>
        <p:nvPicPr>
          <p:cNvPr id="5" name="Image 4">
            <a:extLst>
              <a:ext uri="{FF2B5EF4-FFF2-40B4-BE49-F238E27FC236}">
                <a16:creationId xmlns:a16="http://schemas.microsoft.com/office/drawing/2014/main" id="{098B6CA8-98FD-F068-41CB-1D2C15A90C91}"/>
              </a:ext>
            </a:extLst>
          </p:cNvPr>
          <p:cNvPicPr>
            <a:picLocks noChangeAspect="1"/>
          </p:cNvPicPr>
          <p:nvPr/>
        </p:nvPicPr>
        <p:blipFill>
          <a:blip r:embed="rId3"/>
          <a:stretch>
            <a:fillRect/>
          </a:stretch>
        </p:blipFill>
        <p:spPr>
          <a:xfrm>
            <a:off x="926673" y="3035508"/>
            <a:ext cx="10908062" cy="3742712"/>
          </a:xfrm>
          <a:prstGeom prst="rect">
            <a:avLst/>
          </a:prstGeom>
        </p:spPr>
      </p:pic>
      <p:sp>
        <p:nvSpPr>
          <p:cNvPr id="6" name="Espace réservé du numéro de diapositive 3">
            <a:extLst>
              <a:ext uri="{FF2B5EF4-FFF2-40B4-BE49-F238E27FC236}">
                <a16:creationId xmlns:a16="http://schemas.microsoft.com/office/drawing/2014/main" id="{6BC981C3-7A37-CADC-1731-3E901D1A7834}"/>
              </a:ext>
            </a:extLst>
          </p:cNvPr>
          <p:cNvSpPr>
            <a:spLocks noGrp="1"/>
          </p:cNvSpPr>
          <p:nvPr>
            <p:ph type="sldNum" sz="quarter" idx="12"/>
          </p:nvPr>
        </p:nvSpPr>
        <p:spPr>
          <a:xfrm>
            <a:off x="9073937" y="6452369"/>
            <a:ext cx="2819399" cy="345796"/>
          </a:xfrm>
        </p:spPr>
        <p:txBody>
          <a:bodyPr/>
          <a:lstStyle/>
          <a:p>
            <a:r>
              <a:rPr lang="en-US" sz="2400" dirty="0"/>
              <a:t>26</a:t>
            </a:r>
          </a:p>
        </p:txBody>
      </p:sp>
    </p:spTree>
    <p:extLst>
      <p:ext uri="{BB962C8B-B14F-4D97-AF65-F5344CB8AC3E}">
        <p14:creationId xmlns:p14="http://schemas.microsoft.com/office/powerpoint/2010/main" val="733295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E7644C-FC41-03EC-AFBD-60B8DA0F60FC}"/>
              </a:ext>
            </a:extLst>
          </p:cNvPr>
          <p:cNvSpPr>
            <a:spLocks noGrp="1"/>
          </p:cNvSpPr>
          <p:nvPr>
            <p:ph type="title"/>
          </p:nvPr>
        </p:nvSpPr>
        <p:spPr>
          <a:xfrm>
            <a:off x="914399" y="98191"/>
            <a:ext cx="10991211" cy="625965"/>
          </a:xfrm>
        </p:spPr>
        <p:txBody>
          <a:bodyPr>
            <a:normAutofit/>
          </a:bodyPr>
          <a:lstStyle/>
          <a:p>
            <a:r>
              <a:rPr lang="fr-FR" sz="3600" b="1" dirty="0">
                <a:solidFill>
                  <a:schemeClr val="accent1">
                    <a:lumMod val="75000"/>
                  </a:schemeClr>
                </a:solidFill>
                <a:latin typeface="Yu Gothic" panose="020B0400000000000000" pitchFamily="34" charset="-128"/>
                <a:ea typeface="Yu Gothic" panose="020B0400000000000000" pitchFamily="34" charset="-128"/>
              </a:rPr>
              <a:t>Résultats </a:t>
            </a:r>
            <a:r>
              <a:rPr lang="fr-FR" sz="3600" b="1" dirty="0" err="1">
                <a:solidFill>
                  <a:schemeClr val="accent1">
                    <a:lumMod val="75000"/>
                  </a:schemeClr>
                </a:solidFill>
                <a:latin typeface="Yu Gothic" panose="020B0400000000000000" pitchFamily="34" charset="-128"/>
                <a:ea typeface="Yu Gothic" panose="020B0400000000000000" pitchFamily="34" charset="-128"/>
              </a:rPr>
              <a:t>DeBERTa</a:t>
            </a:r>
            <a:r>
              <a:rPr lang="fr-FR" sz="3600" b="1" dirty="0">
                <a:solidFill>
                  <a:schemeClr val="accent1">
                    <a:lumMod val="75000"/>
                  </a:schemeClr>
                </a:solidFill>
                <a:latin typeface="Yu Gothic" panose="020B0400000000000000" pitchFamily="34" charset="-128"/>
                <a:ea typeface="Yu Gothic" panose="020B0400000000000000" pitchFamily="34" charset="-128"/>
              </a:rPr>
              <a:t>-large</a:t>
            </a:r>
          </a:p>
        </p:txBody>
      </p:sp>
      <p:sp>
        <p:nvSpPr>
          <p:cNvPr id="3" name="Espace réservé du contenu 2">
            <a:extLst>
              <a:ext uri="{FF2B5EF4-FFF2-40B4-BE49-F238E27FC236}">
                <a16:creationId xmlns:a16="http://schemas.microsoft.com/office/drawing/2014/main" id="{AAF1BC71-2094-7317-CE83-A23A6676D346}"/>
              </a:ext>
            </a:extLst>
          </p:cNvPr>
          <p:cNvSpPr>
            <a:spLocks noGrp="1"/>
          </p:cNvSpPr>
          <p:nvPr>
            <p:ph idx="1"/>
          </p:nvPr>
        </p:nvSpPr>
        <p:spPr>
          <a:xfrm>
            <a:off x="914399" y="724157"/>
            <a:ext cx="10991211" cy="6081680"/>
          </a:xfrm>
        </p:spPr>
        <p:txBody>
          <a:bodyPr>
            <a:normAutofit/>
          </a:bodyPr>
          <a:lstStyle/>
          <a:p>
            <a:r>
              <a:rPr lang="fr-FR" sz="1400" b="1" i="0" u="none" strike="noStrike" baseline="0" dirty="0" err="1">
                <a:solidFill>
                  <a:schemeClr val="tx1"/>
                </a:solidFill>
                <a:latin typeface="Yu Gothic" panose="020B0400000000000000" pitchFamily="34" charset="-128"/>
                <a:ea typeface="Yu Gothic" panose="020B0400000000000000" pitchFamily="34" charset="-128"/>
              </a:rPr>
              <a:t>DeBERTa</a:t>
            </a:r>
            <a:r>
              <a:rPr lang="fr-FR" sz="1400" b="1" i="0" u="none" strike="noStrike" baseline="0" dirty="0">
                <a:solidFill>
                  <a:schemeClr val="tx1"/>
                </a:solidFill>
                <a:latin typeface="Yu Gothic" panose="020B0400000000000000" pitchFamily="34" charset="-128"/>
                <a:ea typeface="Yu Gothic" panose="020B0400000000000000" pitchFamily="34" charset="-128"/>
              </a:rPr>
              <a:t>-large</a:t>
            </a:r>
            <a:r>
              <a:rPr lang="fr-FR" sz="1400" b="0" i="0" u="none" strike="noStrike" baseline="0" dirty="0">
                <a:solidFill>
                  <a:schemeClr val="tx1"/>
                </a:solidFill>
                <a:latin typeface="Yu Gothic" panose="020B0400000000000000" pitchFamily="34" charset="-128"/>
                <a:ea typeface="Yu Gothic" panose="020B0400000000000000" pitchFamily="34" charset="-128"/>
              </a:rPr>
              <a:t>: Une version plus grande de </a:t>
            </a:r>
            <a:r>
              <a:rPr lang="fr-FR" sz="1400" b="0" i="0" u="none" strike="noStrike" baseline="0" dirty="0" err="1">
                <a:solidFill>
                  <a:schemeClr val="tx1"/>
                </a:solidFill>
                <a:latin typeface="Yu Gothic" panose="020B0400000000000000" pitchFamily="34" charset="-128"/>
                <a:ea typeface="Yu Gothic" panose="020B0400000000000000" pitchFamily="34" charset="-128"/>
              </a:rPr>
              <a:t>DeBERTa</a:t>
            </a:r>
            <a:r>
              <a:rPr lang="fr-FR" sz="1400" b="0" i="0" u="none" strike="noStrike" baseline="0" dirty="0">
                <a:solidFill>
                  <a:schemeClr val="tx1"/>
                </a:solidFill>
                <a:latin typeface="Yu Gothic" panose="020B0400000000000000" pitchFamily="34" charset="-128"/>
                <a:ea typeface="Yu Gothic" panose="020B0400000000000000" pitchFamily="34" charset="-128"/>
              </a:rPr>
              <a:t> avec environ 340 millions de paramètres. Il dispose de 24 couches de transformateurs, 16 têtes d'attention, et une taille d'</a:t>
            </a:r>
            <a:r>
              <a:rPr lang="fr-FR" sz="1400" b="0" i="0" u="none" strike="noStrike" baseline="0" dirty="0" err="1">
                <a:solidFill>
                  <a:schemeClr val="tx1"/>
                </a:solidFill>
                <a:latin typeface="Yu Gothic" panose="020B0400000000000000" pitchFamily="34" charset="-128"/>
                <a:ea typeface="Yu Gothic" panose="020B0400000000000000" pitchFamily="34" charset="-128"/>
              </a:rPr>
              <a:t>embeddingde</a:t>
            </a:r>
            <a:r>
              <a:rPr lang="fr-FR" sz="1400" b="0" i="0" u="none" strike="noStrike" baseline="0" dirty="0">
                <a:solidFill>
                  <a:schemeClr val="tx1"/>
                </a:solidFill>
                <a:latin typeface="Yu Gothic" panose="020B0400000000000000" pitchFamily="34" charset="-128"/>
                <a:ea typeface="Yu Gothic" panose="020B0400000000000000" pitchFamily="34" charset="-128"/>
              </a:rPr>
              <a:t> 1024. Ce modèle est normalement plus performant pour des tâches NLP complexes, offrant une meilleure capacité de modélisation des relations sémantiques, mais nécessite davantage de ressources computationnelles et de temps d'entraînement. </a:t>
            </a:r>
          </a:p>
          <a:p>
            <a:r>
              <a:rPr lang="fr-FR" sz="1400" dirty="0">
                <a:solidFill>
                  <a:schemeClr val="tx1"/>
                </a:solidFill>
                <a:latin typeface="Yu Gothic" panose="020B0400000000000000" pitchFamily="34" charset="-128"/>
                <a:ea typeface="Yu Gothic" panose="020B0400000000000000" pitchFamily="34" charset="-128"/>
              </a:rPr>
              <a:t>Ici, Malgré des ajustements d’hyperparamètres (taille de lot augmentée, séquences allongées), le score ARI atteint </a:t>
            </a:r>
            <a:r>
              <a:rPr lang="fr-FR" sz="1400" b="1" dirty="0">
                <a:solidFill>
                  <a:schemeClr val="tx1"/>
                </a:solidFill>
                <a:latin typeface="Yu Gothic" panose="020B0400000000000000" pitchFamily="34" charset="-128"/>
                <a:ea typeface="Yu Gothic" panose="020B0400000000000000" pitchFamily="34" charset="-128"/>
              </a:rPr>
              <a:t>0,227</a:t>
            </a:r>
            <a:r>
              <a:rPr lang="fr-FR" sz="1400" dirty="0">
                <a:solidFill>
                  <a:schemeClr val="tx1"/>
                </a:solidFill>
                <a:latin typeface="Yu Gothic" panose="020B0400000000000000" pitchFamily="34" charset="-128"/>
                <a:ea typeface="Yu Gothic" panose="020B0400000000000000" pitchFamily="34" charset="-128"/>
              </a:rPr>
              <a:t>, légèrement inférieur à la version base. Cela suggère que l’augmentation de la capacité du modèle ne garantit pas une meilleure performance sans réglages plus poussés ou données supplémentaires. Cela peut également s'expliquer par une complexité plus grande, qui peut nécessiter plus de données pour être pleinement exploitée.</a:t>
            </a:r>
          </a:p>
          <a:p>
            <a:r>
              <a:rPr lang="fr-FR" sz="1400" dirty="0">
                <a:solidFill>
                  <a:schemeClr val="tx1"/>
                </a:solidFill>
                <a:latin typeface="Yu Gothic" panose="020B0400000000000000" pitchFamily="34" charset="-128"/>
                <a:ea typeface="Yu Gothic" panose="020B0400000000000000" pitchFamily="34" charset="-128"/>
              </a:rPr>
              <a:t> les clusters sont présents mais plus flous que ceux obtenus avec </a:t>
            </a:r>
            <a:r>
              <a:rPr lang="fr-FR" sz="1400" dirty="0" err="1">
                <a:solidFill>
                  <a:schemeClr val="tx1"/>
                </a:solidFill>
                <a:latin typeface="Yu Gothic" panose="020B0400000000000000" pitchFamily="34" charset="-128"/>
                <a:ea typeface="Yu Gothic" panose="020B0400000000000000" pitchFamily="34" charset="-128"/>
              </a:rPr>
              <a:t>DeBERTa</a:t>
            </a:r>
            <a:r>
              <a:rPr lang="fr-FR" sz="1400" dirty="0">
                <a:solidFill>
                  <a:schemeClr val="tx1"/>
                </a:solidFill>
                <a:latin typeface="Yu Gothic" panose="020B0400000000000000" pitchFamily="34" charset="-128"/>
                <a:ea typeface="Yu Gothic" panose="020B0400000000000000" pitchFamily="34" charset="-128"/>
              </a:rPr>
              <a:t> base.</a:t>
            </a:r>
          </a:p>
          <a:p>
            <a:endParaRPr lang="fr-FR" sz="1400" b="0" i="0" u="none" strike="noStrike" baseline="0" dirty="0">
              <a:solidFill>
                <a:srgbClr val="000000"/>
              </a:solidFill>
              <a:latin typeface="Yu Gothic" panose="020B0400000000000000" pitchFamily="34" charset="-128"/>
              <a:ea typeface="Yu Gothic" panose="020B0400000000000000" pitchFamily="34" charset="-128"/>
            </a:endParaRPr>
          </a:p>
        </p:txBody>
      </p:sp>
      <p:pic>
        <p:nvPicPr>
          <p:cNvPr id="5" name="Image 4">
            <a:extLst>
              <a:ext uri="{FF2B5EF4-FFF2-40B4-BE49-F238E27FC236}">
                <a16:creationId xmlns:a16="http://schemas.microsoft.com/office/drawing/2014/main" id="{03163CF6-E6B4-731B-F840-7B4D0BC59072}"/>
              </a:ext>
            </a:extLst>
          </p:cNvPr>
          <p:cNvPicPr>
            <a:picLocks noChangeAspect="1"/>
          </p:cNvPicPr>
          <p:nvPr/>
        </p:nvPicPr>
        <p:blipFill>
          <a:blip r:embed="rId3"/>
          <a:stretch>
            <a:fillRect/>
          </a:stretch>
        </p:blipFill>
        <p:spPr>
          <a:xfrm>
            <a:off x="996846" y="3290342"/>
            <a:ext cx="10908764" cy="3469468"/>
          </a:xfrm>
          <a:prstGeom prst="rect">
            <a:avLst/>
          </a:prstGeom>
        </p:spPr>
      </p:pic>
      <p:sp>
        <p:nvSpPr>
          <p:cNvPr id="6" name="Espace réservé du numéro de diapositive 3">
            <a:extLst>
              <a:ext uri="{FF2B5EF4-FFF2-40B4-BE49-F238E27FC236}">
                <a16:creationId xmlns:a16="http://schemas.microsoft.com/office/drawing/2014/main" id="{68926395-2E96-FCA0-63B1-784D5C27E037}"/>
              </a:ext>
            </a:extLst>
          </p:cNvPr>
          <p:cNvSpPr>
            <a:spLocks noGrp="1"/>
          </p:cNvSpPr>
          <p:nvPr>
            <p:ph type="sldNum" sz="quarter" idx="12"/>
          </p:nvPr>
        </p:nvSpPr>
        <p:spPr>
          <a:xfrm>
            <a:off x="9086211" y="6414013"/>
            <a:ext cx="2819399" cy="345796"/>
          </a:xfrm>
        </p:spPr>
        <p:txBody>
          <a:bodyPr/>
          <a:lstStyle/>
          <a:p>
            <a:r>
              <a:rPr lang="en-US" sz="2400" dirty="0"/>
              <a:t>27</a:t>
            </a:r>
          </a:p>
        </p:txBody>
      </p:sp>
    </p:spTree>
    <p:extLst>
      <p:ext uri="{BB962C8B-B14F-4D97-AF65-F5344CB8AC3E}">
        <p14:creationId xmlns:p14="http://schemas.microsoft.com/office/powerpoint/2010/main" val="2213630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BE142D-AB29-E4AD-5478-8B39E59339E9}"/>
              </a:ext>
            </a:extLst>
          </p:cNvPr>
          <p:cNvSpPr>
            <a:spLocks noGrp="1"/>
          </p:cNvSpPr>
          <p:nvPr>
            <p:ph type="title"/>
          </p:nvPr>
        </p:nvSpPr>
        <p:spPr>
          <a:xfrm>
            <a:off x="-2" y="0"/>
            <a:ext cx="11893337" cy="705745"/>
          </a:xfrm>
          <a:solidFill>
            <a:schemeClr val="bg1">
              <a:lumMod val="95000"/>
            </a:schemeClr>
          </a:solidFill>
        </p:spPr>
        <p:txBody>
          <a:bodyPr>
            <a:normAutofit/>
          </a:bodyPr>
          <a:lstStyle/>
          <a:p>
            <a:pPr algn="ctr"/>
            <a:r>
              <a:rPr lang="fr-FR" sz="3600" b="1" dirty="0">
                <a:solidFill>
                  <a:schemeClr val="accent1">
                    <a:lumMod val="75000"/>
                  </a:schemeClr>
                </a:solidFill>
                <a:latin typeface="Yu Gothic" panose="020B0400000000000000" pitchFamily="34" charset="-128"/>
                <a:ea typeface="Yu Gothic" panose="020B0400000000000000" pitchFamily="34" charset="-128"/>
              </a:rPr>
              <a:t>Analyse des </a:t>
            </a:r>
            <a:r>
              <a:rPr lang="fr-FR" sz="3600" b="1" dirty="0" err="1">
                <a:solidFill>
                  <a:schemeClr val="accent1">
                    <a:lumMod val="75000"/>
                  </a:schemeClr>
                </a:solidFill>
                <a:latin typeface="Yu Gothic" panose="020B0400000000000000" pitchFamily="34" charset="-128"/>
                <a:ea typeface="Yu Gothic" panose="020B0400000000000000" pitchFamily="34" charset="-128"/>
              </a:rPr>
              <a:t>resultats</a:t>
            </a:r>
            <a:endParaRPr lang="fr-FR" sz="3600" b="1" dirty="0">
              <a:solidFill>
                <a:schemeClr val="accent1">
                  <a:lumMod val="75000"/>
                </a:schemeClr>
              </a:solidFill>
              <a:latin typeface="Yu Gothic" panose="020B0400000000000000" pitchFamily="34" charset="-128"/>
              <a:ea typeface="Yu Gothic" panose="020B0400000000000000" pitchFamily="34" charset="-128"/>
            </a:endParaRPr>
          </a:p>
        </p:txBody>
      </p:sp>
      <p:sp>
        <p:nvSpPr>
          <p:cNvPr id="3" name="Espace réservé du contenu 2">
            <a:extLst>
              <a:ext uri="{FF2B5EF4-FFF2-40B4-BE49-F238E27FC236}">
                <a16:creationId xmlns:a16="http://schemas.microsoft.com/office/drawing/2014/main" id="{93126DE5-2CAD-EB85-7D1B-C57E18664DF9}"/>
              </a:ext>
            </a:extLst>
          </p:cNvPr>
          <p:cNvSpPr>
            <a:spLocks noGrp="1"/>
          </p:cNvSpPr>
          <p:nvPr>
            <p:ph idx="1"/>
          </p:nvPr>
        </p:nvSpPr>
        <p:spPr>
          <a:xfrm>
            <a:off x="0" y="644375"/>
            <a:ext cx="11653998" cy="6213625"/>
          </a:xfrm>
          <a:solidFill>
            <a:schemeClr val="bg1">
              <a:lumMod val="95000"/>
            </a:schemeClr>
          </a:solidFill>
        </p:spPr>
        <p:txBody>
          <a:bodyPr/>
          <a:lstStyle/>
          <a:p>
            <a:endParaRPr lang="fr-FR" dirty="0"/>
          </a:p>
          <a:p>
            <a:pPr>
              <a:lnSpc>
                <a:spcPct val="115000"/>
              </a:lnSpc>
              <a:spcAft>
                <a:spcPts val="800"/>
              </a:spcAft>
            </a:pPr>
            <a:r>
              <a:rPr lang="fr-FR" sz="1800" kern="100" dirty="0">
                <a:solidFill>
                  <a:schemeClr val="tx1"/>
                </a:solidFill>
                <a:effectLst/>
                <a:latin typeface="Yu Gothic" panose="020B0400000000000000" pitchFamily="34" charset="-128"/>
                <a:ea typeface="Yu Gothic" panose="020B0400000000000000" pitchFamily="34" charset="-128"/>
                <a:cs typeface="Times New Roman" panose="02020603050405020304" pitchFamily="18" charset="0"/>
              </a:rPr>
              <a:t>Cette comparaison révèle que </a:t>
            </a:r>
            <a:r>
              <a:rPr lang="fr-FR" sz="1800" b="1" kern="100" dirty="0" err="1">
                <a:solidFill>
                  <a:schemeClr val="tx1"/>
                </a:solidFill>
                <a:effectLst/>
                <a:latin typeface="Yu Gothic" panose="020B0400000000000000" pitchFamily="34" charset="-128"/>
                <a:ea typeface="Yu Gothic" panose="020B0400000000000000" pitchFamily="34" charset="-128"/>
                <a:cs typeface="Times New Roman" panose="02020603050405020304" pitchFamily="18" charset="0"/>
              </a:rPr>
              <a:t>DeBERTa</a:t>
            </a:r>
            <a:r>
              <a:rPr lang="fr-FR" sz="1800" kern="100" dirty="0">
                <a:solidFill>
                  <a:schemeClr val="tx1"/>
                </a:solidFill>
                <a:effectLst/>
                <a:latin typeface="Yu Gothic" panose="020B0400000000000000" pitchFamily="34" charset="-128"/>
                <a:ea typeface="Yu Gothic" panose="020B0400000000000000" pitchFamily="34" charset="-128"/>
                <a:cs typeface="Times New Roman" panose="02020603050405020304" pitchFamily="18" charset="0"/>
              </a:rPr>
              <a:t>, notamment en version base, </a:t>
            </a:r>
            <a:r>
              <a:rPr lang="fr-FR" sz="1800" b="1" kern="100" dirty="0">
                <a:solidFill>
                  <a:schemeClr val="tx1"/>
                </a:solidFill>
                <a:effectLst/>
                <a:latin typeface="Yu Gothic" panose="020B0400000000000000" pitchFamily="34" charset="-128"/>
                <a:ea typeface="Yu Gothic" panose="020B0400000000000000" pitchFamily="34" charset="-128"/>
                <a:cs typeface="Times New Roman" panose="02020603050405020304" pitchFamily="18" charset="0"/>
              </a:rPr>
              <a:t>offre de meilleures représentations textuelles</a:t>
            </a:r>
            <a:r>
              <a:rPr lang="fr-FR" sz="1800" kern="100" dirty="0">
                <a:solidFill>
                  <a:schemeClr val="tx1"/>
                </a:solidFill>
                <a:effectLst/>
                <a:latin typeface="Yu Gothic" panose="020B0400000000000000" pitchFamily="34" charset="-128"/>
                <a:ea typeface="Yu Gothic" panose="020B0400000000000000" pitchFamily="34" charset="-128"/>
                <a:cs typeface="Times New Roman" panose="02020603050405020304" pitchFamily="18" charset="0"/>
              </a:rPr>
              <a:t> que BERT sur ce jeu de données, mais que </a:t>
            </a:r>
            <a:r>
              <a:rPr lang="fr-FR" sz="1800" b="1" kern="100" dirty="0">
                <a:solidFill>
                  <a:schemeClr val="tx1"/>
                </a:solidFill>
                <a:effectLst/>
                <a:latin typeface="Yu Gothic" panose="020B0400000000000000" pitchFamily="34" charset="-128"/>
                <a:ea typeface="Yu Gothic" panose="020B0400000000000000" pitchFamily="34" charset="-128"/>
                <a:cs typeface="Times New Roman" panose="02020603050405020304" pitchFamily="18" charset="0"/>
              </a:rPr>
              <a:t>la version large demande encore un calibrage fin</a:t>
            </a:r>
            <a:r>
              <a:rPr lang="fr-FR" sz="1800" kern="100" dirty="0">
                <a:solidFill>
                  <a:schemeClr val="tx1"/>
                </a:solidFill>
                <a:effectLst/>
                <a:latin typeface="Yu Gothic" panose="020B0400000000000000" pitchFamily="34" charset="-128"/>
                <a:ea typeface="Yu Gothic" panose="020B0400000000000000" pitchFamily="34" charset="-128"/>
                <a:cs typeface="Times New Roman" panose="02020603050405020304" pitchFamily="18" charset="0"/>
              </a:rPr>
              <a:t> pour exploiter tout son potentiel. Il est possible que les </a:t>
            </a:r>
            <a:r>
              <a:rPr lang="fr-FR" sz="1800" kern="100" dirty="0" err="1">
                <a:solidFill>
                  <a:schemeClr val="tx1"/>
                </a:solidFill>
                <a:effectLst/>
                <a:latin typeface="Yu Gothic" panose="020B0400000000000000" pitchFamily="34" charset="-128"/>
                <a:ea typeface="Yu Gothic" panose="020B0400000000000000" pitchFamily="34" charset="-128"/>
                <a:cs typeface="Times New Roman" panose="02020603050405020304" pitchFamily="18" charset="0"/>
              </a:rPr>
              <a:t>embeddings</a:t>
            </a:r>
            <a:r>
              <a:rPr lang="fr-FR" sz="1800" kern="100" dirty="0">
                <a:solidFill>
                  <a:schemeClr val="tx1"/>
                </a:solidFill>
                <a:effectLst/>
                <a:latin typeface="Yu Gothic" panose="020B0400000000000000" pitchFamily="34" charset="-128"/>
                <a:ea typeface="Yu Gothic" panose="020B0400000000000000" pitchFamily="34" charset="-128"/>
                <a:cs typeface="Times New Roman" panose="02020603050405020304" pitchFamily="18" charset="0"/>
              </a:rPr>
              <a:t> plus complexes captent des nuances qui ne se traduisent pas directement en regroupements plus nets sans traitement complémentaire.</a:t>
            </a:r>
          </a:p>
          <a:p>
            <a:endParaRPr lang="fr-FR" sz="1800" dirty="0">
              <a:solidFill>
                <a:schemeClr val="tx1"/>
              </a:solidFill>
              <a:latin typeface="Yu Gothic" panose="020B0400000000000000" pitchFamily="34" charset="-128"/>
              <a:ea typeface="Yu Gothic" panose="020B0400000000000000" pitchFamily="34" charset="-128"/>
            </a:endParaRPr>
          </a:p>
          <a:p>
            <a:pPr marL="0" indent="0">
              <a:buNone/>
            </a:pPr>
            <a:r>
              <a:rPr lang="fr-FR" sz="1800" dirty="0">
                <a:solidFill>
                  <a:schemeClr val="tx1"/>
                </a:solidFill>
                <a:latin typeface="Yu Gothic" panose="020B0400000000000000" pitchFamily="34" charset="-128"/>
                <a:ea typeface="Yu Gothic" panose="020B0400000000000000" pitchFamily="34" charset="-128"/>
              </a:rPr>
              <a:t>• </a:t>
            </a:r>
            <a:r>
              <a:rPr lang="fr-FR" sz="1800" b="1" dirty="0" err="1">
                <a:solidFill>
                  <a:schemeClr val="tx1"/>
                </a:solidFill>
                <a:latin typeface="Yu Gothic" panose="020B0400000000000000" pitchFamily="34" charset="-128"/>
                <a:ea typeface="Yu Gothic" panose="020B0400000000000000" pitchFamily="34" charset="-128"/>
              </a:rPr>
              <a:t>DeBERTa</a:t>
            </a:r>
            <a:r>
              <a:rPr lang="fr-FR" sz="1800" b="1" dirty="0">
                <a:solidFill>
                  <a:schemeClr val="tx1"/>
                </a:solidFill>
                <a:latin typeface="Yu Gothic" panose="020B0400000000000000" pitchFamily="34" charset="-128"/>
                <a:ea typeface="Yu Gothic" panose="020B0400000000000000" pitchFamily="34" charset="-128"/>
              </a:rPr>
              <a:t>-base </a:t>
            </a:r>
            <a:r>
              <a:rPr lang="fr-FR" sz="1800" dirty="0">
                <a:solidFill>
                  <a:schemeClr val="tx1"/>
                </a:solidFill>
                <a:latin typeface="Yu Gothic" panose="020B0400000000000000" pitchFamily="34" charset="-128"/>
                <a:ea typeface="Yu Gothic" panose="020B0400000000000000" pitchFamily="34" charset="-128"/>
              </a:rPr>
              <a:t>surpasse BERT, confirmant l'intérêt des améliorations structurelles du modèle pour produire des représentations plus informatives.</a:t>
            </a:r>
          </a:p>
          <a:p>
            <a:pPr marL="0" indent="0">
              <a:buNone/>
            </a:pPr>
            <a:r>
              <a:rPr lang="fr-FR" sz="1800" dirty="0">
                <a:solidFill>
                  <a:schemeClr val="tx1"/>
                </a:solidFill>
                <a:latin typeface="Yu Gothic" panose="020B0400000000000000" pitchFamily="34" charset="-128"/>
                <a:ea typeface="Yu Gothic" panose="020B0400000000000000" pitchFamily="34" charset="-128"/>
              </a:rPr>
              <a:t>• </a:t>
            </a:r>
            <a:r>
              <a:rPr lang="fr-FR" sz="1800" b="1" dirty="0">
                <a:solidFill>
                  <a:schemeClr val="tx1"/>
                </a:solidFill>
                <a:latin typeface="Yu Gothic" panose="020B0400000000000000" pitchFamily="34" charset="-128"/>
                <a:ea typeface="Yu Gothic" panose="020B0400000000000000" pitchFamily="34" charset="-128"/>
              </a:rPr>
              <a:t>BERT</a:t>
            </a:r>
            <a:r>
              <a:rPr lang="fr-FR" sz="1800" dirty="0">
                <a:solidFill>
                  <a:schemeClr val="tx1"/>
                </a:solidFill>
                <a:latin typeface="Yu Gothic" panose="020B0400000000000000" pitchFamily="34" charset="-128"/>
                <a:ea typeface="Yu Gothic" panose="020B0400000000000000" pitchFamily="34" charset="-128"/>
              </a:rPr>
              <a:t> reste une base solide, avec des résultats corrects mais moins discriminants.</a:t>
            </a:r>
          </a:p>
          <a:p>
            <a:pPr marL="0" indent="0">
              <a:buNone/>
            </a:pPr>
            <a:r>
              <a:rPr lang="fr-FR" sz="1800" dirty="0">
                <a:solidFill>
                  <a:schemeClr val="tx1"/>
                </a:solidFill>
                <a:latin typeface="Yu Gothic" panose="020B0400000000000000" pitchFamily="34" charset="-128"/>
                <a:ea typeface="Yu Gothic" panose="020B0400000000000000" pitchFamily="34" charset="-128"/>
              </a:rPr>
              <a:t>• </a:t>
            </a:r>
            <a:r>
              <a:rPr lang="fr-FR" sz="1800" b="1" dirty="0" err="1">
                <a:solidFill>
                  <a:schemeClr val="tx1"/>
                </a:solidFill>
                <a:latin typeface="Yu Gothic" panose="020B0400000000000000" pitchFamily="34" charset="-128"/>
                <a:ea typeface="Yu Gothic" panose="020B0400000000000000" pitchFamily="34" charset="-128"/>
              </a:rPr>
              <a:t>DeBERTa</a:t>
            </a:r>
            <a:r>
              <a:rPr lang="fr-FR" sz="1800" b="1" dirty="0">
                <a:solidFill>
                  <a:schemeClr val="tx1"/>
                </a:solidFill>
                <a:latin typeface="Yu Gothic" panose="020B0400000000000000" pitchFamily="34" charset="-128"/>
                <a:ea typeface="Yu Gothic" panose="020B0400000000000000" pitchFamily="34" charset="-128"/>
              </a:rPr>
              <a:t>-large</a:t>
            </a:r>
            <a:r>
              <a:rPr lang="fr-FR" sz="1800" dirty="0">
                <a:solidFill>
                  <a:schemeClr val="tx1"/>
                </a:solidFill>
                <a:latin typeface="Yu Gothic" panose="020B0400000000000000" pitchFamily="34" charset="-128"/>
                <a:ea typeface="Yu Gothic" panose="020B0400000000000000" pitchFamily="34" charset="-128"/>
              </a:rPr>
              <a:t>, malgré un plus grand potentiel théorique, n’a pas produit les meilleurs résultats, possiblement en raison d’un besoin accru en tuning ou d’une plus grande sensibilité à la qualité des données d’entrée.</a:t>
            </a:r>
          </a:p>
          <a:p>
            <a:endParaRPr lang="fr-FR" dirty="0"/>
          </a:p>
        </p:txBody>
      </p:sp>
      <p:sp>
        <p:nvSpPr>
          <p:cNvPr id="4" name="Espace réservé du numéro de diapositive 3">
            <a:extLst>
              <a:ext uri="{FF2B5EF4-FFF2-40B4-BE49-F238E27FC236}">
                <a16:creationId xmlns:a16="http://schemas.microsoft.com/office/drawing/2014/main" id="{1F4DD147-FA5C-0685-CE03-DD398514BCCD}"/>
              </a:ext>
            </a:extLst>
          </p:cNvPr>
          <p:cNvSpPr>
            <a:spLocks noGrp="1"/>
          </p:cNvSpPr>
          <p:nvPr>
            <p:ph type="sldNum" sz="quarter" idx="12"/>
          </p:nvPr>
        </p:nvSpPr>
        <p:spPr>
          <a:xfrm>
            <a:off x="9073936" y="6390670"/>
            <a:ext cx="2819399" cy="345796"/>
          </a:xfrm>
        </p:spPr>
        <p:txBody>
          <a:bodyPr/>
          <a:lstStyle/>
          <a:p>
            <a:r>
              <a:rPr lang="en-US" sz="2400" dirty="0"/>
              <a:t>28</a:t>
            </a:r>
          </a:p>
        </p:txBody>
      </p:sp>
    </p:spTree>
    <p:extLst>
      <p:ext uri="{BB962C8B-B14F-4D97-AF65-F5344CB8AC3E}">
        <p14:creationId xmlns:p14="http://schemas.microsoft.com/office/powerpoint/2010/main" val="3359919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e 3">
            <a:extLst>
              <a:ext uri="{FF2B5EF4-FFF2-40B4-BE49-F238E27FC236}">
                <a16:creationId xmlns:a16="http://schemas.microsoft.com/office/drawing/2014/main" id="{0FCF97A0-23AC-5ACC-77CC-7F25944C7A11}"/>
              </a:ext>
            </a:extLst>
          </p:cNvPr>
          <p:cNvGraphicFramePr/>
          <p:nvPr>
            <p:extLst>
              <p:ext uri="{D42A27DB-BD31-4B8C-83A1-F6EECF244321}">
                <p14:modId xmlns:p14="http://schemas.microsoft.com/office/powerpoint/2010/main" val="1318951637"/>
              </p:ext>
            </p:extLst>
          </p:nvPr>
        </p:nvGraphicFramePr>
        <p:xfrm>
          <a:off x="1729251" y="2315980"/>
          <a:ext cx="9820670" cy="4644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Image 1">
            <a:extLst>
              <a:ext uri="{FF2B5EF4-FFF2-40B4-BE49-F238E27FC236}">
                <a16:creationId xmlns:a16="http://schemas.microsoft.com/office/drawing/2014/main" id="{67A17892-1FC0-6D60-2319-D676EC39A4FA}"/>
              </a:ext>
            </a:extLst>
          </p:cNvPr>
          <p:cNvPicPr>
            <a:picLocks noChangeAspect="1"/>
          </p:cNvPicPr>
          <p:nvPr/>
        </p:nvPicPr>
        <p:blipFill>
          <a:blip r:embed="rId8"/>
          <a:stretch>
            <a:fillRect/>
          </a:stretch>
        </p:blipFill>
        <p:spPr>
          <a:xfrm>
            <a:off x="7682459" y="172036"/>
            <a:ext cx="3608579" cy="2316681"/>
          </a:xfrm>
          <a:prstGeom prst="rect">
            <a:avLst/>
          </a:prstGeom>
        </p:spPr>
      </p:pic>
      <p:sp>
        <p:nvSpPr>
          <p:cNvPr id="3" name="Espace réservé du numéro de diapositive 3">
            <a:extLst>
              <a:ext uri="{FF2B5EF4-FFF2-40B4-BE49-F238E27FC236}">
                <a16:creationId xmlns:a16="http://schemas.microsoft.com/office/drawing/2014/main" id="{871CD1BF-39C6-4D07-1E5F-1935B0A49F85}"/>
              </a:ext>
            </a:extLst>
          </p:cNvPr>
          <p:cNvSpPr>
            <a:spLocks noGrp="1"/>
          </p:cNvSpPr>
          <p:nvPr>
            <p:ph type="sldNum" sz="quarter" idx="12"/>
          </p:nvPr>
        </p:nvSpPr>
        <p:spPr>
          <a:xfrm>
            <a:off x="9053049" y="6512204"/>
            <a:ext cx="2819399" cy="345796"/>
          </a:xfrm>
        </p:spPr>
        <p:txBody>
          <a:bodyPr/>
          <a:lstStyle/>
          <a:p>
            <a:r>
              <a:rPr lang="en-US" sz="2400" dirty="0"/>
              <a:t>2</a:t>
            </a:r>
          </a:p>
        </p:txBody>
      </p:sp>
    </p:spTree>
    <p:extLst>
      <p:ext uri="{BB962C8B-B14F-4D97-AF65-F5344CB8AC3E}">
        <p14:creationId xmlns:p14="http://schemas.microsoft.com/office/powerpoint/2010/main" val="807773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B6D550-0827-F94A-227D-9E0D8314F0C7}"/>
              </a:ext>
            </a:extLst>
          </p:cNvPr>
          <p:cNvSpPr>
            <a:spLocks noGrp="1"/>
          </p:cNvSpPr>
          <p:nvPr>
            <p:ph type="title"/>
          </p:nvPr>
        </p:nvSpPr>
        <p:spPr>
          <a:xfrm>
            <a:off x="0" y="0"/>
            <a:ext cx="11911748" cy="773251"/>
          </a:xfrm>
          <a:solidFill>
            <a:schemeClr val="bg1">
              <a:lumMod val="95000"/>
            </a:schemeClr>
          </a:solidFill>
        </p:spPr>
        <p:txBody>
          <a:bodyPr>
            <a:normAutofit fontScale="90000"/>
          </a:bodyPr>
          <a:lstStyle/>
          <a:p>
            <a:pPr algn="ctr"/>
            <a:br>
              <a:rPr lang="fr-FR" sz="2400" b="1" dirty="0">
                <a:solidFill>
                  <a:schemeClr val="accent1">
                    <a:lumMod val="75000"/>
                  </a:schemeClr>
                </a:solidFill>
                <a:latin typeface="Yu Gothic" panose="020B0400000000000000" pitchFamily="34" charset="-128"/>
                <a:ea typeface="Yu Gothic" panose="020B0400000000000000" pitchFamily="34" charset="-128"/>
              </a:rPr>
            </a:br>
            <a:r>
              <a:rPr lang="fr-FR" sz="3600" b="1" dirty="0">
                <a:solidFill>
                  <a:schemeClr val="accent1">
                    <a:lumMod val="75000"/>
                  </a:schemeClr>
                </a:solidFill>
                <a:latin typeface="Yu Gothic" panose="020B0400000000000000" pitchFamily="34" charset="-128"/>
                <a:ea typeface="Yu Gothic" panose="020B0400000000000000" pitchFamily="34" charset="-128"/>
              </a:rPr>
              <a:t>Interprétabilité (SHAP / LIME)</a:t>
            </a:r>
          </a:p>
        </p:txBody>
      </p:sp>
      <p:sp>
        <p:nvSpPr>
          <p:cNvPr id="16" name="Espace réservé du contenu 15">
            <a:extLst>
              <a:ext uri="{FF2B5EF4-FFF2-40B4-BE49-F238E27FC236}">
                <a16:creationId xmlns:a16="http://schemas.microsoft.com/office/drawing/2014/main" id="{D53CAD3D-893F-6028-D911-0D6904B11A91}"/>
              </a:ext>
            </a:extLst>
          </p:cNvPr>
          <p:cNvSpPr>
            <a:spLocks noGrp="1"/>
          </p:cNvSpPr>
          <p:nvPr>
            <p:ph idx="1"/>
          </p:nvPr>
        </p:nvSpPr>
        <p:spPr>
          <a:xfrm>
            <a:off x="-1" y="773251"/>
            <a:ext cx="11911748" cy="6084749"/>
          </a:xfrm>
          <a:solidFill>
            <a:schemeClr val="bg1">
              <a:lumMod val="95000"/>
            </a:schemeClr>
          </a:solidFill>
        </p:spPr>
        <p:txBody>
          <a:bodyPr/>
          <a:lstStyle/>
          <a:p>
            <a:endParaRPr lang="fr-FR" dirty="0">
              <a:latin typeface="Yu Gothic" panose="020B0400000000000000" pitchFamily="34" charset="-128"/>
              <a:ea typeface="Yu Gothic" panose="020B0400000000000000" pitchFamily="34" charset="-128"/>
            </a:endParaRPr>
          </a:p>
          <a:p>
            <a:endParaRPr lang="fr-FR" dirty="0">
              <a:latin typeface="Yu Gothic" panose="020B0400000000000000" pitchFamily="34" charset="-128"/>
              <a:ea typeface="Yu Gothic" panose="020B0400000000000000" pitchFamily="34" charset="-128"/>
            </a:endParaRPr>
          </a:p>
        </p:txBody>
      </p:sp>
      <p:sp>
        <p:nvSpPr>
          <p:cNvPr id="5" name="Espace réservé du numéro de diapositive 3">
            <a:extLst>
              <a:ext uri="{FF2B5EF4-FFF2-40B4-BE49-F238E27FC236}">
                <a16:creationId xmlns:a16="http://schemas.microsoft.com/office/drawing/2014/main" id="{81E466FB-0AD0-CF0A-29FD-4B1DC98670AD}"/>
              </a:ext>
            </a:extLst>
          </p:cNvPr>
          <p:cNvSpPr>
            <a:spLocks noGrp="1"/>
          </p:cNvSpPr>
          <p:nvPr>
            <p:ph type="sldNum" sz="quarter" idx="12"/>
          </p:nvPr>
        </p:nvSpPr>
        <p:spPr>
          <a:xfrm>
            <a:off x="8985355" y="6390670"/>
            <a:ext cx="2819399" cy="345796"/>
          </a:xfrm>
        </p:spPr>
        <p:txBody>
          <a:bodyPr/>
          <a:lstStyle/>
          <a:p>
            <a:r>
              <a:rPr lang="en-US" sz="2400" dirty="0"/>
              <a:t>29</a:t>
            </a:r>
          </a:p>
        </p:txBody>
      </p:sp>
      <p:pic>
        <p:nvPicPr>
          <p:cNvPr id="7" name="Image 6">
            <a:extLst>
              <a:ext uri="{FF2B5EF4-FFF2-40B4-BE49-F238E27FC236}">
                <a16:creationId xmlns:a16="http://schemas.microsoft.com/office/drawing/2014/main" id="{E92E473E-A639-47AF-8C1E-0C177FFD878C}"/>
              </a:ext>
            </a:extLst>
          </p:cNvPr>
          <p:cNvPicPr>
            <a:picLocks noChangeAspect="1"/>
          </p:cNvPicPr>
          <p:nvPr/>
        </p:nvPicPr>
        <p:blipFill>
          <a:blip r:embed="rId3"/>
          <a:stretch>
            <a:fillRect/>
          </a:stretch>
        </p:blipFill>
        <p:spPr>
          <a:xfrm>
            <a:off x="75855" y="891916"/>
            <a:ext cx="5268138" cy="4092314"/>
          </a:xfrm>
          <a:prstGeom prst="rect">
            <a:avLst/>
          </a:prstGeom>
          <a:ln w="19050">
            <a:solidFill>
              <a:srgbClr val="C00000"/>
            </a:solidFill>
          </a:ln>
        </p:spPr>
      </p:pic>
      <p:pic>
        <p:nvPicPr>
          <p:cNvPr id="9" name="Image 8">
            <a:extLst>
              <a:ext uri="{FF2B5EF4-FFF2-40B4-BE49-F238E27FC236}">
                <a16:creationId xmlns:a16="http://schemas.microsoft.com/office/drawing/2014/main" id="{C91B16AA-D225-CAE7-1E86-B99CBC078CE5}"/>
              </a:ext>
            </a:extLst>
          </p:cNvPr>
          <p:cNvPicPr>
            <a:picLocks noChangeAspect="1"/>
          </p:cNvPicPr>
          <p:nvPr/>
        </p:nvPicPr>
        <p:blipFill>
          <a:blip r:embed="rId4"/>
          <a:stretch>
            <a:fillRect/>
          </a:stretch>
        </p:blipFill>
        <p:spPr>
          <a:xfrm>
            <a:off x="5583836" y="891916"/>
            <a:ext cx="6327911" cy="4092314"/>
          </a:xfrm>
          <a:prstGeom prst="rect">
            <a:avLst/>
          </a:prstGeom>
          <a:ln w="19050">
            <a:solidFill>
              <a:srgbClr val="C00000"/>
            </a:solidFill>
          </a:ln>
        </p:spPr>
      </p:pic>
      <p:pic>
        <p:nvPicPr>
          <p:cNvPr id="11" name="Image 10">
            <a:extLst>
              <a:ext uri="{FF2B5EF4-FFF2-40B4-BE49-F238E27FC236}">
                <a16:creationId xmlns:a16="http://schemas.microsoft.com/office/drawing/2014/main" id="{7AF63215-E118-1F00-BE13-A66BAA33161B}"/>
              </a:ext>
            </a:extLst>
          </p:cNvPr>
          <p:cNvPicPr>
            <a:picLocks noChangeAspect="1"/>
          </p:cNvPicPr>
          <p:nvPr/>
        </p:nvPicPr>
        <p:blipFill>
          <a:blip r:embed="rId5"/>
          <a:stretch>
            <a:fillRect/>
          </a:stretch>
        </p:blipFill>
        <p:spPr>
          <a:xfrm>
            <a:off x="928141" y="5269608"/>
            <a:ext cx="10335718" cy="1466858"/>
          </a:xfrm>
          <a:prstGeom prst="rect">
            <a:avLst/>
          </a:prstGeom>
          <a:ln w="19050">
            <a:solidFill>
              <a:srgbClr val="C00000"/>
            </a:solidFill>
          </a:ln>
        </p:spPr>
      </p:pic>
    </p:spTree>
    <p:extLst>
      <p:ext uri="{BB962C8B-B14F-4D97-AF65-F5344CB8AC3E}">
        <p14:creationId xmlns:p14="http://schemas.microsoft.com/office/powerpoint/2010/main" val="522641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me 1">
            <a:extLst>
              <a:ext uri="{FF2B5EF4-FFF2-40B4-BE49-F238E27FC236}">
                <a16:creationId xmlns:a16="http://schemas.microsoft.com/office/drawing/2014/main" id="{97B3AB4E-B5D2-52D6-E452-14FDD7803075}"/>
              </a:ext>
            </a:extLst>
          </p:cNvPr>
          <p:cNvGraphicFramePr/>
          <p:nvPr>
            <p:extLst>
              <p:ext uri="{D42A27DB-BD31-4B8C-83A1-F6EECF244321}">
                <p14:modId xmlns:p14="http://schemas.microsoft.com/office/powerpoint/2010/main" val="2022743610"/>
              </p:ext>
            </p:extLst>
          </p:nvPr>
        </p:nvGraphicFramePr>
        <p:xfrm>
          <a:off x="1721755" y="1866275"/>
          <a:ext cx="9820670" cy="4644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numéro de diapositive 3">
            <a:extLst>
              <a:ext uri="{FF2B5EF4-FFF2-40B4-BE49-F238E27FC236}">
                <a16:creationId xmlns:a16="http://schemas.microsoft.com/office/drawing/2014/main" id="{8373AD92-1F46-B4B4-899A-64513D03930F}"/>
              </a:ext>
            </a:extLst>
          </p:cNvPr>
          <p:cNvSpPr>
            <a:spLocks noGrp="1"/>
          </p:cNvSpPr>
          <p:nvPr>
            <p:ph type="sldNum" sz="quarter" idx="12"/>
          </p:nvPr>
        </p:nvSpPr>
        <p:spPr>
          <a:xfrm>
            <a:off x="9060545" y="6413154"/>
            <a:ext cx="2819399" cy="345796"/>
          </a:xfrm>
        </p:spPr>
        <p:txBody>
          <a:bodyPr/>
          <a:lstStyle/>
          <a:p>
            <a:r>
              <a:rPr lang="en-US" sz="2400" dirty="0"/>
              <a:t>30</a:t>
            </a:r>
          </a:p>
        </p:txBody>
      </p:sp>
    </p:spTree>
    <p:extLst>
      <p:ext uri="{BB962C8B-B14F-4D97-AF65-F5344CB8AC3E}">
        <p14:creationId xmlns:p14="http://schemas.microsoft.com/office/powerpoint/2010/main" val="3296104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B29F79-712A-896B-DD01-8F1476659395}"/>
              </a:ext>
            </a:extLst>
          </p:cNvPr>
          <p:cNvSpPr>
            <a:spLocks noGrp="1"/>
          </p:cNvSpPr>
          <p:nvPr>
            <p:ph type="title"/>
          </p:nvPr>
        </p:nvSpPr>
        <p:spPr>
          <a:xfrm>
            <a:off x="932811" y="92055"/>
            <a:ext cx="10954389" cy="711882"/>
          </a:xfrm>
        </p:spPr>
        <p:txBody>
          <a:bodyPr>
            <a:normAutofit fontScale="90000"/>
          </a:bodyPr>
          <a:lstStyle/>
          <a:p>
            <a:pPr algn="ctr"/>
            <a:r>
              <a:rPr lang="fr-FR" sz="3600" b="1" dirty="0">
                <a:solidFill>
                  <a:schemeClr val="accent1">
                    <a:lumMod val="75000"/>
                  </a:schemeClr>
                </a:solidFill>
                <a:latin typeface="Yu Gothic" panose="020B0400000000000000" pitchFamily="34" charset="-128"/>
                <a:ea typeface="Yu Gothic" panose="020B0400000000000000" pitchFamily="34" charset="-128"/>
              </a:rPr>
              <a:t>Conclusion</a:t>
            </a:r>
            <a:br>
              <a:rPr lang="fr-FR" sz="3600" b="1" dirty="0">
                <a:solidFill>
                  <a:schemeClr val="accent1">
                    <a:lumMod val="75000"/>
                  </a:schemeClr>
                </a:solidFill>
                <a:latin typeface="Yu Gothic" panose="020B0400000000000000" pitchFamily="34" charset="-128"/>
                <a:ea typeface="Yu Gothic" panose="020B0400000000000000" pitchFamily="34" charset="-128"/>
              </a:rPr>
            </a:br>
            <a:endParaRPr lang="fr-FR" sz="3600" b="1" dirty="0">
              <a:solidFill>
                <a:schemeClr val="accent1">
                  <a:lumMod val="75000"/>
                </a:schemeClr>
              </a:solidFill>
              <a:latin typeface="Yu Gothic" panose="020B0400000000000000" pitchFamily="34" charset="-128"/>
              <a:ea typeface="Yu Gothic" panose="020B0400000000000000" pitchFamily="34" charset="-128"/>
            </a:endParaRPr>
          </a:p>
        </p:txBody>
      </p:sp>
      <p:sp>
        <p:nvSpPr>
          <p:cNvPr id="3" name="Espace réservé du contenu 2">
            <a:extLst>
              <a:ext uri="{FF2B5EF4-FFF2-40B4-BE49-F238E27FC236}">
                <a16:creationId xmlns:a16="http://schemas.microsoft.com/office/drawing/2014/main" id="{150D2307-A2DD-8D3D-CC41-14B66B928182}"/>
              </a:ext>
            </a:extLst>
          </p:cNvPr>
          <p:cNvSpPr>
            <a:spLocks noGrp="1"/>
          </p:cNvSpPr>
          <p:nvPr>
            <p:ph idx="1"/>
          </p:nvPr>
        </p:nvSpPr>
        <p:spPr>
          <a:xfrm>
            <a:off x="932811" y="704538"/>
            <a:ext cx="10954389" cy="6153461"/>
          </a:xfrm>
        </p:spPr>
        <p:txBody>
          <a:bodyPr>
            <a:normAutofit/>
          </a:bodyPr>
          <a:lstStyle/>
          <a:p>
            <a:r>
              <a:rPr lang="fr-FR" sz="1400" b="1" u="sng" dirty="0">
                <a:solidFill>
                  <a:schemeClr val="accent1">
                    <a:lumMod val="75000"/>
                  </a:schemeClr>
                </a:solidFill>
                <a:latin typeface="Yu Gothic" panose="020B0400000000000000" pitchFamily="34" charset="-128"/>
                <a:ea typeface="Yu Gothic" panose="020B0400000000000000" pitchFamily="34" charset="-128"/>
              </a:rPr>
              <a:t>Limites de l’approche actuelle</a:t>
            </a:r>
          </a:p>
          <a:p>
            <a:r>
              <a:rPr lang="fr-FR" sz="1400" b="1" dirty="0">
                <a:solidFill>
                  <a:schemeClr val="tx1"/>
                </a:solidFill>
                <a:latin typeface="Yu Gothic" panose="020B0400000000000000" pitchFamily="34" charset="-128"/>
                <a:ea typeface="Yu Gothic" panose="020B0400000000000000" pitchFamily="34" charset="-128"/>
              </a:rPr>
              <a:t>Temps de calcul important </a:t>
            </a:r>
            <a:endParaRPr lang="fr-FR" sz="1400" dirty="0">
              <a:solidFill>
                <a:schemeClr val="tx1"/>
              </a:solidFill>
              <a:latin typeface="Yu Gothic" panose="020B0400000000000000" pitchFamily="34" charset="-128"/>
              <a:ea typeface="Yu Gothic" panose="020B0400000000000000" pitchFamily="34" charset="-128"/>
            </a:endParaRPr>
          </a:p>
          <a:p>
            <a:r>
              <a:rPr lang="fr-FR" sz="1400" b="1" dirty="0">
                <a:solidFill>
                  <a:schemeClr val="tx1"/>
                </a:solidFill>
                <a:latin typeface="Yu Gothic" panose="020B0400000000000000" pitchFamily="34" charset="-128"/>
                <a:ea typeface="Yu Gothic" panose="020B0400000000000000" pitchFamily="34" charset="-128"/>
              </a:rPr>
              <a:t>Performance modérée malgré un modèle avancé </a:t>
            </a:r>
            <a:endParaRPr lang="fr-FR" sz="1400" dirty="0">
              <a:solidFill>
                <a:schemeClr val="tx1"/>
              </a:solidFill>
              <a:latin typeface="Yu Gothic" panose="020B0400000000000000" pitchFamily="34" charset="-128"/>
              <a:ea typeface="Yu Gothic" panose="020B0400000000000000" pitchFamily="34" charset="-128"/>
            </a:endParaRPr>
          </a:p>
          <a:p>
            <a:r>
              <a:rPr lang="fr-FR" sz="1400" b="1" dirty="0">
                <a:solidFill>
                  <a:schemeClr val="tx1"/>
                </a:solidFill>
                <a:latin typeface="Yu Gothic" panose="020B0400000000000000" pitchFamily="34" charset="-128"/>
                <a:ea typeface="Yu Gothic" panose="020B0400000000000000" pitchFamily="34" charset="-128"/>
              </a:rPr>
              <a:t>Taille limitée du </a:t>
            </a:r>
            <a:r>
              <a:rPr lang="fr-FR" sz="1400" b="1" dirty="0" err="1">
                <a:solidFill>
                  <a:schemeClr val="tx1"/>
                </a:solidFill>
                <a:latin typeface="Yu Gothic" panose="020B0400000000000000" pitchFamily="34" charset="-128"/>
                <a:ea typeface="Yu Gothic" panose="020B0400000000000000" pitchFamily="34" charset="-128"/>
              </a:rPr>
              <a:t>dataset</a:t>
            </a:r>
            <a:r>
              <a:rPr lang="fr-FR" sz="1400" b="1" dirty="0">
                <a:solidFill>
                  <a:schemeClr val="tx1"/>
                </a:solidFill>
                <a:latin typeface="Yu Gothic" panose="020B0400000000000000" pitchFamily="34" charset="-128"/>
                <a:ea typeface="Yu Gothic" panose="020B0400000000000000" pitchFamily="34" charset="-128"/>
              </a:rPr>
              <a:t> et déséquilibre des catégories</a:t>
            </a:r>
            <a:endParaRPr lang="fr-FR" sz="1400" dirty="0">
              <a:solidFill>
                <a:schemeClr val="tx1"/>
              </a:solidFill>
              <a:latin typeface="Yu Gothic" panose="020B0400000000000000" pitchFamily="34" charset="-128"/>
              <a:ea typeface="Yu Gothic" panose="020B0400000000000000" pitchFamily="34" charset="-128"/>
            </a:endParaRPr>
          </a:p>
          <a:p>
            <a:endParaRPr lang="fr-FR" sz="1400" b="1" dirty="0">
              <a:solidFill>
                <a:srgbClr val="C00000"/>
              </a:solidFill>
              <a:latin typeface="Yu Gothic" panose="020B0400000000000000" pitchFamily="34" charset="-128"/>
              <a:ea typeface="Yu Gothic" panose="020B0400000000000000" pitchFamily="34" charset="-128"/>
            </a:endParaRPr>
          </a:p>
          <a:p>
            <a:r>
              <a:rPr lang="fr-FR" sz="1400" b="1" u="sng" dirty="0">
                <a:solidFill>
                  <a:schemeClr val="accent1">
                    <a:lumMod val="75000"/>
                  </a:schemeClr>
                </a:solidFill>
                <a:latin typeface="Yu Gothic" panose="020B0400000000000000" pitchFamily="34" charset="-128"/>
                <a:ea typeface="Yu Gothic" panose="020B0400000000000000" pitchFamily="34" charset="-128"/>
              </a:rPr>
              <a:t>Améliorations Possibles </a:t>
            </a:r>
            <a:r>
              <a:rPr lang="fr-FR" sz="1400" b="1" dirty="0">
                <a:solidFill>
                  <a:schemeClr val="accent1">
                    <a:lumMod val="75000"/>
                  </a:schemeClr>
                </a:solidFill>
                <a:latin typeface="Yu Gothic" panose="020B0400000000000000" pitchFamily="34" charset="-128"/>
                <a:ea typeface="Yu Gothic" panose="020B0400000000000000" pitchFamily="34" charset="-128"/>
              </a:rPr>
              <a:t>: </a:t>
            </a:r>
          </a:p>
          <a:p>
            <a:pPr lvl="0"/>
            <a:r>
              <a:rPr lang="fr-FR" sz="1400" b="1" dirty="0">
                <a:solidFill>
                  <a:schemeClr val="tx1"/>
                </a:solidFill>
                <a:latin typeface="Yu Gothic" panose="020B0400000000000000" pitchFamily="34" charset="-128"/>
                <a:ea typeface="Yu Gothic" panose="020B0400000000000000" pitchFamily="34" charset="-128"/>
              </a:rPr>
              <a:t>Ajuster les hyperparamètres</a:t>
            </a:r>
            <a:endParaRPr lang="fr-FR" sz="1400" dirty="0">
              <a:solidFill>
                <a:schemeClr val="tx1"/>
              </a:solidFill>
              <a:latin typeface="Yu Gothic" panose="020B0400000000000000" pitchFamily="34" charset="-128"/>
              <a:ea typeface="Yu Gothic" panose="020B0400000000000000" pitchFamily="34" charset="-128"/>
            </a:endParaRPr>
          </a:p>
          <a:p>
            <a:r>
              <a:rPr lang="fr-FR" sz="1400" dirty="0">
                <a:solidFill>
                  <a:schemeClr val="tx1"/>
                </a:solidFill>
                <a:latin typeface="Yu Gothic" panose="020B0400000000000000" pitchFamily="34" charset="-128"/>
                <a:ea typeface="Yu Gothic" panose="020B0400000000000000" pitchFamily="34" charset="-128"/>
              </a:rPr>
              <a:t>Une exploration plus fine de la longueur maximale des séquences ou de la taille des lots pourrait améliorer les résultats (ex. : </a:t>
            </a:r>
            <a:r>
              <a:rPr lang="fr-FR" sz="1400" dirty="0" err="1">
                <a:solidFill>
                  <a:schemeClr val="tx1"/>
                </a:solidFill>
                <a:latin typeface="Yu Gothic" panose="020B0400000000000000" pitchFamily="34" charset="-128"/>
                <a:ea typeface="Yu Gothic" panose="020B0400000000000000" pitchFamily="34" charset="-128"/>
              </a:rPr>
              <a:t>max_length</a:t>
            </a:r>
            <a:r>
              <a:rPr lang="fr-FR" sz="1400" dirty="0">
                <a:solidFill>
                  <a:schemeClr val="tx1"/>
                </a:solidFill>
                <a:latin typeface="Yu Gothic" panose="020B0400000000000000" pitchFamily="34" charset="-128"/>
                <a:ea typeface="Yu Gothic" panose="020B0400000000000000" pitchFamily="34" charset="-128"/>
              </a:rPr>
              <a:t>=128, </a:t>
            </a:r>
            <a:r>
              <a:rPr lang="fr-FR" sz="1400" dirty="0" err="1">
                <a:solidFill>
                  <a:schemeClr val="tx1"/>
                </a:solidFill>
                <a:latin typeface="Yu Gothic" panose="020B0400000000000000" pitchFamily="34" charset="-128"/>
                <a:ea typeface="Yu Gothic" panose="020B0400000000000000" pitchFamily="34" charset="-128"/>
              </a:rPr>
              <a:t>batch_size</a:t>
            </a:r>
            <a:r>
              <a:rPr lang="fr-FR" sz="1400" dirty="0">
                <a:solidFill>
                  <a:schemeClr val="tx1"/>
                </a:solidFill>
                <a:latin typeface="Yu Gothic" panose="020B0400000000000000" pitchFamily="34" charset="-128"/>
                <a:ea typeface="Yu Gothic" panose="020B0400000000000000" pitchFamily="34" charset="-128"/>
              </a:rPr>
              <a:t>=16 ont déjà montré un léger gain).</a:t>
            </a:r>
          </a:p>
          <a:p>
            <a:pPr lvl="0"/>
            <a:r>
              <a:rPr lang="fr-FR" sz="1400" b="1" dirty="0">
                <a:solidFill>
                  <a:schemeClr val="tx1"/>
                </a:solidFill>
                <a:latin typeface="Yu Gothic" panose="020B0400000000000000" pitchFamily="34" charset="-128"/>
                <a:ea typeface="Yu Gothic" panose="020B0400000000000000" pitchFamily="34" charset="-128"/>
              </a:rPr>
              <a:t>Augmenter la taille du </a:t>
            </a:r>
            <a:r>
              <a:rPr lang="fr-FR" sz="1400" b="1" dirty="0" err="1">
                <a:solidFill>
                  <a:schemeClr val="tx1"/>
                </a:solidFill>
                <a:latin typeface="Yu Gothic" panose="020B0400000000000000" pitchFamily="34" charset="-128"/>
                <a:ea typeface="Yu Gothic" panose="020B0400000000000000" pitchFamily="34" charset="-128"/>
              </a:rPr>
              <a:t>dataset</a:t>
            </a:r>
            <a:endParaRPr lang="fr-FR" sz="1400" dirty="0">
              <a:solidFill>
                <a:schemeClr val="tx1"/>
              </a:solidFill>
              <a:latin typeface="Yu Gothic" panose="020B0400000000000000" pitchFamily="34" charset="-128"/>
              <a:ea typeface="Yu Gothic" panose="020B0400000000000000" pitchFamily="34" charset="-128"/>
            </a:endParaRPr>
          </a:p>
          <a:p>
            <a:r>
              <a:rPr lang="fr-FR" sz="1400" dirty="0">
                <a:solidFill>
                  <a:schemeClr val="tx1"/>
                </a:solidFill>
                <a:latin typeface="Yu Gothic" panose="020B0400000000000000" pitchFamily="34" charset="-128"/>
                <a:ea typeface="Yu Gothic" panose="020B0400000000000000" pitchFamily="34" charset="-128"/>
              </a:rPr>
              <a:t>Plus d’exemples, surtout pour les catégories rares, permettraient de renforcer l’apprentissage et la cohérence des représentations.</a:t>
            </a:r>
          </a:p>
          <a:p>
            <a:pPr lvl="0"/>
            <a:r>
              <a:rPr lang="fr-FR" sz="1400" b="1" dirty="0">
                <a:solidFill>
                  <a:schemeClr val="tx1"/>
                </a:solidFill>
                <a:latin typeface="Yu Gothic" panose="020B0400000000000000" pitchFamily="34" charset="-128"/>
                <a:ea typeface="Yu Gothic" panose="020B0400000000000000" pitchFamily="34" charset="-128"/>
              </a:rPr>
              <a:t>Réduire la complexité du modèle</a:t>
            </a:r>
            <a:endParaRPr lang="fr-FR" sz="1400" dirty="0">
              <a:solidFill>
                <a:schemeClr val="tx1"/>
              </a:solidFill>
              <a:latin typeface="Yu Gothic" panose="020B0400000000000000" pitchFamily="34" charset="-128"/>
              <a:ea typeface="Yu Gothic" panose="020B0400000000000000" pitchFamily="34" charset="-128"/>
            </a:endParaRPr>
          </a:p>
          <a:p>
            <a:r>
              <a:rPr lang="fr-FR" sz="1400" dirty="0">
                <a:solidFill>
                  <a:schemeClr val="tx1"/>
                </a:solidFill>
                <a:latin typeface="Yu Gothic" panose="020B0400000000000000" pitchFamily="34" charset="-128"/>
                <a:ea typeface="Yu Gothic" panose="020B0400000000000000" pitchFamily="34" charset="-128"/>
              </a:rPr>
              <a:t>Des alternatives plus légères (comme </a:t>
            </a:r>
            <a:r>
              <a:rPr lang="fr-FR" sz="1400" dirty="0" err="1">
                <a:solidFill>
                  <a:schemeClr val="tx1"/>
                </a:solidFill>
                <a:latin typeface="Yu Gothic" panose="020B0400000000000000" pitchFamily="34" charset="-128"/>
                <a:ea typeface="Yu Gothic" panose="020B0400000000000000" pitchFamily="34" charset="-128"/>
              </a:rPr>
              <a:t>DistilBERT</a:t>
            </a:r>
            <a:r>
              <a:rPr lang="fr-FR" sz="1400" dirty="0">
                <a:solidFill>
                  <a:schemeClr val="tx1"/>
                </a:solidFill>
                <a:latin typeface="Yu Gothic" panose="020B0400000000000000" pitchFamily="34" charset="-128"/>
                <a:ea typeface="Yu Gothic" panose="020B0400000000000000" pitchFamily="34" charset="-128"/>
              </a:rPr>
              <a:t>) peuvent offrir un bon compromis entre qualité et rapidité, surtout sur des petits jeux de données.</a:t>
            </a:r>
          </a:p>
          <a:p>
            <a:pPr lvl="0"/>
            <a:r>
              <a:rPr lang="fr-FR" sz="1400" b="1" dirty="0">
                <a:solidFill>
                  <a:schemeClr val="tx1"/>
                </a:solidFill>
                <a:latin typeface="Yu Gothic" panose="020B0400000000000000" pitchFamily="34" charset="-128"/>
                <a:ea typeface="Yu Gothic" panose="020B0400000000000000" pitchFamily="34" charset="-128"/>
              </a:rPr>
              <a:t>Adapter le pré-entraînement</a:t>
            </a:r>
            <a:endParaRPr lang="fr-FR" sz="1400" dirty="0">
              <a:solidFill>
                <a:schemeClr val="tx1"/>
              </a:solidFill>
              <a:latin typeface="Yu Gothic" panose="020B0400000000000000" pitchFamily="34" charset="-128"/>
              <a:ea typeface="Yu Gothic" panose="020B0400000000000000" pitchFamily="34" charset="-128"/>
            </a:endParaRPr>
          </a:p>
          <a:p>
            <a:r>
              <a:rPr lang="fr-FR" sz="1400" dirty="0">
                <a:solidFill>
                  <a:schemeClr val="tx1"/>
                </a:solidFill>
                <a:latin typeface="Yu Gothic" panose="020B0400000000000000" pitchFamily="34" charset="-128"/>
                <a:ea typeface="Yu Gothic" panose="020B0400000000000000" pitchFamily="34" charset="-128"/>
              </a:rPr>
              <a:t>Fine-tuner </a:t>
            </a:r>
            <a:r>
              <a:rPr lang="fr-FR" sz="1400" dirty="0" err="1">
                <a:solidFill>
                  <a:schemeClr val="tx1"/>
                </a:solidFill>
                <a:latin typeface="Yu Gothic" panose="020B0400000000000000" pitchFamily="34" charset="-128"/>
                <a:ea typeface="Yu Gothic" panose="020B0400000000000000" pitchFamily="34" charset="-128"/>
              </a:rPr>
              <a:t>DeBERTa</a:t>
            </a:r>
            <a:r>
              <a:rPr lang="fr-FR" sz="1400" dirty="0">
                <a:solidFill>
                  <a:schemeClr val="tx1"/>
                </a:solidFill>
                <a:latin typeface="Yu Gothic" panose="020B0400000000000000" pitchFamily="34" charset="-128"/>
                <a:ea typeface="Yu Gothic" panose="020B0400000000000000" pitchFamily="34" charset="-128"/>
              </a:rPr>
              <a:t> sur un corpus e-commerce spécifique pourrait améliorer la pertinence des </a:t>
            </a:r>
            <a:r>
              <a:rPr lang="fr-FR" sz="1400" dirty="0" err="1">
                <a:solidFill>
                  <a:schemeClr val="tx1"/>
                </a:solidFill>
                <a:latin typeface="Yu Gothic" panose="020B0400000000000000" pitchFamily="34" charset="-128"/>
                <a:ea typeface="Yu Gothic" panose="020B0400000000000000" pitchFamily="34" charset="-128"/>
              </a:rPr>
              <a:t>embeddings</a:t>
            </a:r>
            <a:r>
              <a:rPr lang="fr-FR" sz="1400" dirty="0">
                <a:solidFill>
                  <a:schemeClr val="tx1"/>
                </a:solidFill>
                <a:latin typeface="Yu Gothic" panose="020B0400000000000000" pitchFamily="34" charset="-128"/>
                <a:ea typeface="Yu Gothic" panose="020B0400000000000000" pitchFamily="34" charset="-128"/>
              </a:rPr>
              <a:t>.</a:t>
            </a:r>
          </a:p>
          <a:p>
            <a:pPr lvl="0"/>
            <a:r>
              <a:rPr lang="fr-FR" sz="1400" b="1" dirty="0">
                <a:solidFill>
                  <a:schemeClr val="tx1"/>
                </a:solidFill>
                <a:latin typeface="Yu Gothic" panose="020B0400000000000000" pitchFamily="34" charset="-128"/>
                <a:ea typeface="Yu Gothic" panose="020B0400000000000000" pitchFamily="34" charset="-128"/>
              </a:rPr>
              <a:t>Exploiter les images disponibles</a:t>
            </a:r>
            <a:endParaRPr lang="fr-FR" sz="1400" dirty="0">
              <a:solidFill>
                <a:schemeClr val="tx1"/>
              </a:solidFill>
              <a:latin typeface="Yu Gothic" panose="020B0400000000000000" pitchFamily="34" charset="-128"/>
              <a:ea typeface="Yu Gothic" panose="020B0400000000000000" pitchFamily="34" charset="-128"/>
            </a:endParaRPr>
          </a:p>
          <a:p>
            <a:r>
              <a:rPr lang="fr-FR" sz="1400" dirty="0">
                <a:solidFill>
                  <a:schemeClr val="tx1"/>
                </a:solidFill>
                <a:latin typeface="Yu Gothic" panose="020B0400000000000000" pitchFamily="34" charset="-128"/>
                <a:ea typeface="Yu Gothic" panose="020B0400000000000000" pitchFamily="34" charset="-128"/>
              </a:rPr>
              <a:t>Une approche </a:t>
            </a:r>
            <a:r>
              <a:rPr lang="fr-FR" sz="1400" dirty="0" err="1">
                <a:solidFill>
                  <a:schemeClr val="tx1"/>
                </a:solidFill>
                <a:latin typeface="Yu Gothic" panose="020B0400000000000000" pitchFamily="34" charset="-128"/>
                <a:ea typeface="Yu Gothic" panose="020B0400000000000000" pitchFamily="34" charset="-128"/>
              </a:rPr>
              <a:t>multi-modale</a:t>
            </a:r>
            <a:r>
              <a:rPr lang="fr-FR" sz="1400" dirty="0">
                <a:solidFill>
                  <a:schemeClr val="tx1"/>
                </a:solidFill>
                <a:latin typeface="Yu Gothic" panose="020B0400000000000000" pitchFamily="34" charset="-128"/>
                <a:ea typeface="Yu Gothic" panose="020B0400000000000000" pitchFamily="34" charset="-128"/>
              </a:rPr>
              <a:t> (texte + image) pourrait améliorer la différenciation entre les catégories.</a:t>
            </a:r>
          </a:p>
          <a:p>
            <a:endParaRPr lang="fr-FR" sz="1200" b="1" dirty="0">
              <a:solidFill>
                <a:srgbClr val="C00000"/>
              </a:solidFill>
              <a:latin typeface="Yu Gothic" panose="020B0400000000000000" pitchFamily="34" charset="-128"/>
              <a:ea typeface="Yu Gothic" panose="020B0400000000000000" pitchFamily="34" charset="-128"/>
            </a:endParaRPr>
          </a:p>
        </p:txBody>
      </p:sp>
      <p:sp>
        <p:nvSpPr>
          <p:cNvPr id="4" name="Espace réservé du numéro de diapositive 3">
            <a:extLst>
              <a:ext uri="{FF2B5EF4-FFF2-40B4-BE49-F238E27FC236}">
                <a16:creationId xmlns:a16="http://schemas.microsoft.com/office/drawing/2014/main" id="{03486458-7399-056D-7CA1-504C8243C3B1}"/>
              </a:ext>
            </a:extLst>
          </p:cNvPr>
          <p:cNvSpPr>
            <a:spLocks noGrp="1"/>
          </p:cNvSpPr>
          <p:nvPr>
            <p:ph type="sldNum" sz="quarter" idx="12"/>
          </p:nvPr>
        </p:nvSpPr>
        <p:spPr>
          <a:xfrm>
            <a:off x="9067801" y="6420149"/>
            <a:ext cx="2819399" cy="345796"/>
          </a:xfrm>
        </p:spPr>
        <p:txBody>
          <a:bodyPr/>
          <a:lstStyle/>
          <a:p>
            <a:r>
              <a:rPr lang="en-US" sz="2400" dirty="0"/>
              <a:t>31</a:t>
            </a:r>
          </a:p>
        </p:txBody>
      </p:sp>
    </p:spTree>
    <p:extLst>
      <p:ext uri="{BB962C8B-B14F-4D97-AF65-F5344CB8AC3E}">
        <p14:creationId xmlns:p14="http://schemas.microsoft.com/office/powerpoint/2010/main" val="59268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0724E9-A004-7A77-DCC4-8FE107F87ED0}"/>
              </a:ext>
            </a:extLst>
          </p:cNvPr>
          <p:cNvSpPr>
            <a:spLocks noGrp="1"/>
          </p:cNvSpPr>
          <p:nvPr>
            <p:ph type="title"/>
          </p:nvPr>
        </p:nvSpPr>
        <p:spPr>
          <a:xfrm>
            <a:off x="966865" y="97437"/>
            <a:ext cx="10942819" cy="554635"/>
          </a:xfrm>
        </p:spPr>
        <p:txBody>
          <a:bodyPr>
            <a:normAutofit fontScale="90000"/>
          </a:bodyPr>
          <a:lstStyle/>
          <a:p>
            <a:pPr algn="ctr"/>
            <a:r>
              <a:rPr lang="fr-FR" sz="3600" b="1" dirty="0">
                <a:solidFill>
                  <a:schemeClr val="accent1">
                    <a:lumMod val="75000"/>
                  </a:schemeClr>
                </a:solidFill>
                <a:latin typeface="Yu Gothic" panose="020B0400000000000000" pitchFamily="34" charset="-128"/>
                <a:ea typeface="Yu Gothic" panose="020B0400000000000000" pitchFamily="34" charset="-128"/>
              </a:rPr>
              <a:t>Bibliographie</a:t>
            </a:r>
          </a:p>
        </p:txBody>
      </p:sp>
      <p:sp>
        <p:nvSpPr>
          <p:cNvPr id="3" name="Espace réservé du contenu 2">
            <a:extLst>
              <a:ext uri="{FF2B5EF4-FFF2-40B4-BE49-F238E27FC236}">
                <a16:creationId xmlns:a16="http://schemas.microsoft.com/office/drawing/2014/main" id="{D3E2D9B1-D3B8-3D77-6AB2-6076FE535EFB}"/>
              </a:ext>
            </a:extLst>
          </p:cNvPr>
          <p:cNvSpPr>
            <a:spLocks noGrp="1"/>
          </p:cNvSpPr>
          <p:nvPr>
            <p:ph idx="1"/>
          </p:nvPr>
        </p:nvSpPr>
        <p:spPr>
          <a:xfrm>
            <a:off x="966865" y="831955"/>
            <a:ext cx="10942819" cy="5928608"/>
          </a:xfrm>
        </p:spPr>
        <p:txBody>
          <a:bodyPr/>
          <a:lstStyle/>
          <a:p>
            <a:r>
              <a:rPr lang="es-ES" dirty="0">
                <a:solidFill>
                  <a:schemeClr val="tx1"/>
                </a:solidFill>
                <a:latin typeface="Yu Gothic" panose="020B0400000000000000" pitchFamily="34" charset="-128"/>
                <a:ea typeface="Yu Gothic" panose="020B0400000000000000" pitchFamily="34" charset="-128"/>
              </a:rPr>
              <a:t>- </a:t>
            </a:r>
            <a:r>
              <a:rPr lang="es-ES" dirty="0" err="1">
                <a:solidFill>
                  <a:schemeClr val="tx1"/>
                </a:solidFill>
                <a:latin typeface="Yu Gothic" panose="020B0400000000000000" pitchFamily="34" charset="-128"/>
                <a:ea typeface="Yu Gothic" panose="020B0400000000000000" pitchFamily="34" charset="-128"/>
              </a:rPr>
              <a:t>Papier</a:t>
            </a:r>
            <a:r>
              <a:rPr lang="es-ES" dirty="0">
                <a:solidFill>
                  <a:schemeClr val="tx1"/>
                </a:solidFill>
                <a:latin typeface="Yu Gothic" panose="020B0400000000000000" pitchFamily="34" charset="-128"/>
                <a:ea typeface="Yu Gothic" panose="020B0400000000000000" pitchFamily="34" charset="-128"/>
              </a:rPr>
              <a:t> </a:t>
            </a:r>
            <a:r>
              <a:rPr lang="es-ES" dirty="0" err="1">
                <a:solidFill>
                  <a:schemeClr val="tx1"/>
                </a:solidFill>
                <a:latin typeface="Yu Gothic" panose="020B0400000000000000" pitchFamily="34" charset="-128"/>
                <a:ea typeface="Yu Gothic" panose="020B0400000000000000" pitchFamily="34" charset="-128"/>
              </a:rPr>
              <a:t>officiel</a:t>
            </a:r>
            <a:r>
              <a:rPr lang="es-ES" dirty="0">
                <a:solidFill>
                  <a:schemeClr val="tx1"/>
                </a:solidFill>
                <a:latin typeface="Yu Gothic" panose="020B0400000000000000" pitchFamily="34" charset="-128"/>
                <a:ea typeface="Yu Gothic" panose="020B0400000000000000" pitchFamily="34" charset="-128"/>
              </a:rPr>
              <a:t> : </a:t>
            </a:r>
            <a:r>
              <a:rPr lang="es-ES" i="1" dirty="0">
                <a:solidFill>
                  <a:schemeClr val="tx1"/>
                </a:solidFill>
                <a:latin typeface="Yu Gothic" panose="020B0400000000000000" pitchFamily="34" charset="-128"/>
                <a:ea typeface="Yu Gothic" panose="020B0400000000000000" pitchFamily="34" charset="-128"/>
              </a:rPr>
              <a:t>He, P., Gao, J., Chen, W., &amp; Li, Z. (2020). </a:t>
            </a:r>
            <a:r>
              <a:rPr lang="es-ES" i="1" dirty="0" err="1">
                <a:solidFill>
                  <a:schemeClr val="tx1"/>
                </a:solidFill>
                <a:latin typeface="Yu Gothic" panose="020B0400000000000000" pitchFamily="34" charset="-128"/>
                <a:ea typeface="Yu Gothic" panose="020B0400000000000000" pitchFamily="34" charset="-128"/>
              </a:rPr>
              <a:t>DeBERTa</a:t>
            </a:r>
            <a:r>
              <a:rPr lang="es-ES" i="1" dirty="0">
                <a:solidFill>
                  <a:schemeClr val="tx1"/>
                </a:solidFill>
                <a:latin typeface="Yu Gothic" panose="020B0400000000000000" pitchFamily="34" charset="-128"/>
                <a:ea typeface="Yu Gothic" panose="020B0400000000000000" pitchFamily="34" charset="-128"/>
              </a:rPr>
              <a:t>: </a:t>
            </a:r>
            <a:r>
              <a:rPr lang="es-ES" i="1" dirty="0" err="1">
                <a:solidFill>
                  <a:schemeClr val="tx1"/>
                </a:solidFill>
                <a:latin typeface="Yu Gothic" panose="020B0400000000000000" pitchFamily="34" charset="-128"/>
                <a:ea typeface="Yu Gothic" panose="020B0400000000000000" pitchFamily="34" charset="-128"/>
              </a:rPr>
              <a:t>Decoding-enhanced</a:t>
            </a:r>
            <a:r>
              <a:rPr lang="es-ES" i="1" dirty="0">
                <a:solidFill>
                  <a:schemeClr val="tx1"/>
                </a:solidFill>
                <a:latin typeface="Yu Gothic" panose="020B0400000000000000" pitchFamily="34" charset="-128"/>
                <a:ea typeface="Yu Gothic" panose="020B0400000000000000" pitchFamily="34" charset="-128"/>
              </a:rPr>
              <a:t> BERT </a:t>
            </a:r>
            <a:r>
              <a:rPr lang="es-ES" i="1" dirty="0" err="1">
                <a:solidFill>
                  <a:schemeClr val="tx1"/>
                </a:solidFill>
                <a:latin typeface="Yu Gothic" panose="020B0400000000000000" pitchFamily="34" charset="-128"/>
                <a:ea typeface="Yu Gothic" panose="020B0400000000000000" pitchFamily="34" charset="-128"/>
              </a:rPr>
              <a:t>with</a:t>
            </a:r>
            <a:r>
              <a:rPr lang="es-ES" i="1" dirty="0">
                <a:solidFill>
                  <a:schemeClr val="tx1"/>
                </a:solidFill>
                <a:latin typeface="Yu Gothic" panose="020B0400000000000000" pitchFamily="34" charset="-128"/>
                <a:ea typeface="Yu Gothic" panose="020B0400000000000000" pitchFamily="34" charset="-128"/>
              </a:rPr>
              <a:t> </a:t>
            </a:r>
            <a:r>
              <a:rPr lang="es-ES" i="1" dirty="0" err="1">
                <a:solidFill>
                  <a:schemeClr val="tx1"/>
                </a:solidFill>
                <a:latin typeface="Yu Gothic" panose="020B0400000000000000" pitchFamily="34" charset="-128"/>
                <a:ea typeface="Yu Gothic" panose="020B0400000000000000" pitchFamily="34" charset="-128"/>
              </a:rPr>
              <a:t>Disentangled</a:t>
            </a:r>
            <a:r>
              <a:rPr lang="es-ES" i="1" dirty="0">
                <a:solidFill>
                  <a:schemeClr val="tx1"/>
                </a:solidFill>
                <a:latin typeface="Yu Gothic" panose="020B0400000000000000" pitchFamily="34" charset="-128"/>
                <a:ea typeface="Yu Gothic" panose="020B0400000000000000" pitchFamily="34" charset="-128"/>
              </a:rPr>
              <a:t> </a:t>
            </a:r>
            <a:r>
              <a:rPr lang="es-ES" i="1" dirty="0" err="1">
                <a:solidFill>
                  <a:schemeClr val="tx1"/>
                </a:solidFill>
                <a:latin typeface="Yu Gothic" panose="020B0400000000000000" pitchFamily="34" charset="-128"/>
                <a:ea typeface="Yu Gothic" panose="020B0400000000000000" pitchFamily="34" charset="-128"/>
              </a:rPr>
              <a:t>Attention</a:t>
            </a:r>
            <a:r>
              <a:rPr lang="es-ES" i="1" dirty="0">
                <a:solidFill>
                  <a:schemeClr val="tx1"/>
                </a:solidFill>
                <a:latin typeface="Yu Gothic" panose="020B0400000000000000" pitchFamily="34" charset="-128"/>
                <a:ea typeface="Yu Gothic" panose="020B0400000000000000" pitchFamily="34" charset="-128"/>
              </a:rPr>
              <a:t>. arXiv:2006.03654</a:t>
            </a:r>
          </a:p>
          <a:p>
            <a:r>
              <a:rPr lang="es-ES" dirty="0">
                <a:solidFill>
                  <a:schemeClr val="tx1"/>
                </a:solidFill>
                <a:latin typeface="Yu Gothic" panose="020B0400000000000000" pitchFamily="34" charset="-128"/>
                <a:ea typeface="Yu Gothic" panose="020B0400000000000000" pitchFamily="34" charset="-128"/>
              </a:rPr>
              <a:t>- He et al. (2021). </a:t>
            </a:r>
            <a:r>
              <a:rPr lang="es-ES" dirty="0" err="1">
                <a:solidFill>
                  <a:schemeClr val="tx1"/>
                </a:solidFill>
                <a:latin typeface="Yu Gothic" panose="020B0400000000000000" pitchFamily="34" charset="-128"/>
                <a:ea typeface="Yu Gothic" panose="020B0400000000000000" pitchFamily="34" charset="-128"/>
              </a:rPr>
              <a:t>DeBERTa</a:t>
            </a:r>
            <a:r>
              <a:rPr lang="es-ES" dirty="0">
                <a:solidFill>
                  <a:schemeClr val="tx1"/>
                </a:solidFill>
                <a:latin typeface="Yu Gothic" panose="020B0400000000000000" pitchFamily="34" charset="-128"/>
                <a:ea typeface="Yu Gothic" panose="020B0400000000000000" pitchFamily="34" charset="-128"/>
              </a:rPr>
              <a:t>. </a:t>
            </a:r>
            <a:r>
              <a:rPr lang="es-ES" dirty="0">
                <a:solidFill>
                  <a:schemeClr val="tx1"/>
                </a:solidFill>
                <a:latin typeface="Yu Gothic" panose="020B0400000000000000" pitchFamily="34" charset="-128"/>
                <a:ea typeface="Yu Gothic" panose="020B0400000000000000" pitchFamily="34" charset="-128"/>
                <a:hlinkClick r:id="rId3"/>
              </a:rPr>
              <a:t>https://arxiv.org/abs/2006.03654</a:t>
            </a:r>
            <a:endParaRPr lang="es-ES" dirty="0">
              <a:solidFill>
                <a:schemeClr val="tx1"/>
              </a:solidFill>
              <a:latin typeface="Yu Gothic" panose="020B0400000000000000" pitchFamily="34" charset="-128"/>
              <a:ea typeface="Yu Gothic" panose="020B0400000000000000" pitchFamily="34" charset="-128"/>
            </a:endParaRPr>
          </a:p>
          <a:p>
            <a:r>
              <a:rPr lang="es-ES" dirty="0">
                <a:solidFill>
                  <a:schemeClr val="tx1"/>
                </a:solidFill>
                <a:latin typeface="Yu Gothic" panose="020B0400000000000000" pitchFamily="34" charset="-128"/>
                <a:ea typeface="Yu Gothic" panose="020B0400000000000000" pitchFamily="34" charset="-128"/>
              </a:rPr>
              <a:t>- </a:t>
            </a:r>
            <a:r>
              <a:rPr lang="es-ES" dirty="0" err="1">
                <a:solidFill>
                  <a:schemeClr val="tx1"/>
                </a:solidFill>
                <a:latin typeface="Yu Gothic" panose="020B0400000000000000" pitchFamily="34" charset="-128"/>
                <a:ea typeface="Yu Gothic" panose="020B0400000000000000" pitchFamily="34" charset="-128"/>
              </a:rPr>
              <a:t>Lundberg</a:t>
            </a:r>
            <a:r>
              <a:rPr lang="es-ES" dirty="0">
                <a:solidFill>
                  <a:schemeClr val="tx1"/>
                </a:solidFill>
                <a:latin typeface="Yu Gothic" panose="020B0400000000000000" pitchFamily="34" charset="-128"/>
                <a:ea typeface="Yu Gothic" panose="020B0400000000000000" pitchFamily="34" charset="-128"/>
              </a:rPr>
              <a:t> &amp; Lee (2017). SHAP. </a:t>
            </a:r>
            <a:r>
              <a:rPr lang="es-ES" dirty="0">
                <a:solidFill>
                  <a:schemeClr val="tx1"/>
                </a:solidFill>
                <a:latin typeface="Yu Gothic" panose="020B0400000000000000" pitchFamily="34" charset="-128"/>
                <a:ea typeface="Yu Gothic" panose="020B0400000000000000" pitchFamily="34" charset="-128"/>
                <a:hlinkClick r:id="rId4"/>
              </a:rPr>
              <a:t>https://arxiv.org/abs/1705.07874</a:t>
            </a:r>
            <a:endParaRPr lang="es-ES" dirty="0">
              <a:solidFill>
                <a:schemeClr val="tx1"/>
              </a:solidFill>
              <a:latin typeface="Yu Gothic" panose="020B0400000000000000" pitchFamily="34" charset="-128"/>
              <a:ea typeface="Yu Gothic" panose="020B0400000000000000" pitchFamily="34" charset="-128"/>
            </a:endParaRPr>
          </a:p>
          <a:p>
            <a:r>
              <a:rPr lang="es-ES" dirty="0">
                <a:solidFill>
                  <a:schemeClr val="tx1"/>
                </a:solidFill>
                <a:latin typeface="Yu Gothic" panose="020B0400000000000000" pitchFamily="34" charset="-128"/>
                <a:ea typeface="Yu Gothic" panose="020B0400000000000000" pitchFamily="34" charset="-128"/>
              </a:rPr>
              <a:t>- Ribeiro et al. (2016). LIME. </a:t>
            </a:r>
            <a:r>
              <a:rPr lang="es-ES" dirty="0">
                <a:solidFill>
                  <a:schemeClr val="tx1"/>
                </a:solidFill>
                <a:latin typeface="Yu Gothic" panose="020B0400000000000000" pitchFamily="34" charset="-128"/>
                <a:ea typeface="Yu Gothic" panose="020B0400000000000000" pitchFamily="34" charset="-128"/>
                <a:hlinkClick r:id="rId5"/>
              </a:rPr>
              <a:t>https://arxiv.org/abs/1602.04938</a:t>
            </a:r>
            <a:endParaRPr lang="es-ES" dirty="0">
              <a:solidFill>
                <a:schemeClr val="tx1"/>
              </a:solidFill>
              <a:latin typeface="Yu Gothic" panose="020B0400000000000000" pitchFamily="34" charset="-128"/>
              <a:ea typeface="Yu Gothic" panose="020B0400000000000000" pitchFamily="34" charset="-128"/>
            </a:endParaRPr>
          </a:p>
          <a:p>
            <a:endParaRPr lang="es-ES" dirty="0">
              <a:solidFill>
                <a:schemeClr val="tx1"/>
              </a:solidFill>
              <a:latin typeface="Yu Gothic" panose="020B0400000000000000" pitchFamily="34" charset="-128"/>
              <a:ea typeface="Yu Gothic" panose="020B0400000000000000" pitchFamily="34" charset="-128"/>
            </a:endParaRPr>
          </a:p>
          <a:p>
            <a:endParaRPr lang="fr-FR" dirty="0">
              <a:solidFill>
                <a:schemeClr val="tx1"/>
              </a:solidFill>
              <a:latin typeface="Yu Gothic" panose="020B0400000000000000" pitchFamily="34" charset="-128"/>
              <a:ea typeface="Yu Gothic" panose="020B0400000000000000" pitchFamily="34" charset="-128"/>
            </a:endParaRPr>
          </a:p>
        </p:txBody>
      </p:sp>
      <p:sp>
        <p:nvSpPr>
          <p:cNvPr id="4" name="Espace réservé du numéro de diapositive 3">
            <a:extLst>
              <a:ext uri="{FF2B5EF4-FFF2-40B4-BE49-F238E27FC236}">
                <a16:creationId xmlns:a16="http://schemas.microsoft.com/office/drawing/2014/main" id="{E345989A-3A2E-D0B5-6585-99758A108B1C}"/>
              </a:ext>
            </a:extLst>
          </p:cNvPr>
          <p:cNvSpPr>
            <a:spLocks noGrp="1"/>
          </p:cNvSpPr>
          <p:nvPr>
            <p:ph type="sldNum" sz="quarter" idx="12"/>
          </p:nvPr>
        </p:nvSpPr>
        <p:spPr>
          <a:xfrm>
            <a:off x="9015336" y="6414767"/>
            <a:ext cx="2819399" cy="345796"/>
          </a:xfrm>
        </p:spPr>
        <p:txBody>
          <a:bodyPr/>
          <a:lstStyle/>
          <a:p>
            <a:r>
              <a:rPr lang="en-US" sz="2400" dirty="0"/>
              <a:t>32</a:t>
            </a:r>
          </a:p>
        </p:txBody>
      </p:sp>
      <p:pic>
        <p:nvPicPr>
          <p:cNvPr id="6" name="Image 5">
            <a:extLst>
              <a:ext uri="{FF2B5EF4-FFF2-40B4-BE49-F238E27FC236}">
                <a16:creationId xmlns:a16="http://schemas.microsoft.com/office/drawing/2014/main" id="{80E538A9-8703-A14F-0292-3250CDEB23E6}"/>
              </a:ext>
            </a:extLst>
          </p:cNvPr>
          <p:cNvPicPr>
            <a:picLocks noChangeAspect="1"/>
          </p:cNvPicPr>
          <p:nvPr/>
        </p:nvPicPr>
        <p:blipFill>
          <a:blip r:embed="rId6"/>
          <a:stretch>
            <a:fillRect/>
          </a:stretch>
        </p:blipFill>
        <p:spPr>
          <a:xfrm>
            <a:off x="2608289" y="2900597"/>
            <a:ext cx="6970426" cy="3859965"/>
          </a:xfrm>
          <a:prstGeom prst="rect">
            <a:avLst/>
          </a:prstGeom>
        </p:spPr>
      </p:pic>
      <mc:AlternateContent xmlns:mc="http://schemas.openxmlformats.org/markup-compatibility/2006">
        <mc:Choice xmlns:p14="http://schemas.microsoft.com/office/powerpoint/2010/main" Requires="p14">
          <p:contentPart p14:bwMode="auto" r:id="rId7">
            <p14:nvContentPartPr>
              <p14:cNvPr id="14" name="Encre 13">
                <a:extLst>
                  <a:ext uri="{FF2B5EF4-FFF2-40B4-BE49-F238E27FC236}">
                    <a16:creationId xmlns:a16="http://schemas.microsoft.com/office/drawing/2014/main" id="{8A777043-E6C9-1A81-B8F3-D740E34BF7CA}"/>
                  </a:ext>
                </a:extLst>
              </p14:cNvPr>
              <p14:cNvContentPartPr/>
              <p14:nvPr/>
            </p14:nvContentPartPr>
            <p14:xfrm>
              <a:off x="5321166" y="5890846"/>
              <a:ext cx="495720" cy="720"/>
            </p14:xfrm>
          </p:contentPart>
        </mc:Choice>
        <mc:Fallback>
          <p:pic>
            <p:nvPicPr>
              <p:cNvPr id="14" name="Encre 13">
                <a:extLst>
                  <a:ext uri="{FF2B5EF4-FFF2-40B4-BE49-F238E27FC236}">
                    <a16:creationId xmlns:a16="http://schemas.microsoft.com/office/drawing/2014/main" id="{8A777043-E6C9-1A81-B8F3-D740E34BF7CA}"/>
                  </a:ext>
                </a:extLst>
              </p:cNvPr>
              <p:cNvPicPr/>
              <p:nvPr/>
            </p:nvPicPr>
            <p:blipFill>
              <a:blip r:embed="rId8"/>
              <a:stretch>
                <a:fillRect/>
              </a:stretch>
            </p:blipFill>
            <p:spPr>
              <a:xfrm>
                <a:off x="5267166" y="5674846"/>
                <a:ext cx="603360" cy="432000"/>
              </a:xfrm>
              <a:prstGeom prst="rect">
                <a:avLst/>
              </a:prstGeom>
            </p:spPr>
          </p:pic>
        </mc:Fallback>
      </mc:AlternateContent>
    </p:spTree>
    <p:extLst>
      <p:ext uri="{BB962C8B-B14F-4D97-AF65-F5344CB8AC3E}">
        <p14:creationId xmlns:p14="http://schemas.microsoft.com/office/powerpoint/2010/main" val="2661050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0EBDAA39-6888-6618-17C7-88814DF7FC86}"/>
              </a:ext>
            </a:extLst>
          </p:cNvPr>
          <p:cNvSpPr txBox="1"/>
          <p:nvPr/>
        </p:nvSpPr>
        <p:spPr>
          <a:xfrm>
            <a:off x="2773885" y="2861148"/>
            <a:ext cx="7425664" cy="830997"/>
          </a:xfrm>
          <a:prstGeom prst="rect">
            <a:avLst/>
          </a:prstGeom>
          <a:noFill/>
        </p:spPr>
        <p:txBody>
          <a:bodyPr wrap="square">
            <a:spAutoFit/>
          </a:bodyPr>
          <a:lstStyle/>
          <a:p>
            <a:r>
              <a:rPr lang="fr-FR" sz="4800" b="1" i="0" u="none" strike="noStrike" baseline="0" dirty="0">
                <a:solidFill>
                  <a:schemeClr val="accent1">
                    <a:lumMod val="75000"/>
                  </a:schemeClr>
                </a:solidFill>
                <a:latin typeface="Times New Roman" panose="02020603050405020304" pitchFamily="18" charset="0"/>
              </a:rPr>
              <a:t>Merci de votre attention</a:t>
            </a:r>
          </a:p>
        </p:txBody>
      </p:sp>
    </p:spTree>
    <p:extLst>
      <p:ext uri="{BB962C8B-B14F-4D97-AF65-F5344CB8AC3E}">
        <p14:creationId xmlns:p14="http://schemas.microsoft.com/office/powerpoint/2010/main" val="1938291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B74371-95C8-D317-2527-031A5D9A8585}"/>
              </a:ext>
            </a:extLst>
          </p:cNvPr>
          <p:cNvSpPr>
            <a:spLocks noGrp="1"/>
          </p:cNvSpPr>
          <p:nvPr>
            <p:ph type="title"/>
          </p:nvPr>
        </p:nvSpPr>
        <p:spPr>
          <a:xfrm>
            <a:off x="957357" y="322944"/>
            <a:ext cx="10935979" cy="765601"/>
          </a:xfrm>
        </p:spPr>
        <p:txBody>
          <a:bodyPr>
            <a:noAutofit/>
          </a:bodyPr>
          <a:lstStyle/>
          <a:p>
            <a:r>
              <a:rPr lang="fr-FR" sz="3200" b="1" dirty="0">
                <a:solidFill>
                  <a:schemeClr val="accent1">
                    <a:lumMod val="75000"/>
                  </a:schemeClr>
                </a:solidFill>
                <a:latin typeface="Yu Gothic" panose="020B0400000000000000" pitchFamily="34" charset="-128"/>
                <a:ea typeface="Yu Gothic" panose="020B0400000000000000" pitchFamily="34" charset="-128"/>
                <a:cs typeface="Calibri" panose="020F0502020204030204" pitchFamily="34" charset="0"/>
              </a:rPr>
              <a:t>Problématique et Contexte du Projet 7</a:t>
            </a:r>
            <a:endParaRPr lang="fr-FR" sz="3200" dirty="0">
              <a:solidFill>
                <a:schemeClr val="accent1">
                  <a:lumMod val="75000"/>
                </a:schemeClr>
              </a:solidFill>
            </a:endParaRPr>
          </a:p>
        </p:txBody>
      </p:sp>
      <p:sp>
        <p:nvSpPr>
          <p:cNvPr id="3" name="Espace réservé du contenu 2">
            <a:extLst>
              <a:ext uri="{FF2B5EF4-FFF2-40B4-BE49-F238E27FC236}">
                <a16:creationId xmlns:a16="http://schemas.microsoft.com/office/drawing/2014/main" id="{B6295A31-0CD5-F46A-F2F7-E870F44CEDD4}"/>
              </a:ext>
            </a:extLst>
          </p:cNvPr>
          <p:cNvSpPr>
            <a:spLocks noGrp="1"/>
          </p:cNvSpPr>
          <p:nvPr>
            <p:ph idx="1"/>
          </p:nvPr>
        </p:nvSpPr>
        <p:spPr>
          <a:xfrm>
            <a:off x="957357" y="705745"/>
            <a:ext cx="10935979" cy="6100092"/>
          </a:xfrm>
        </p:spPr>
        <p:txBody>
          <a:bodyPr>
            <a:normAutofit/>
          </a:bodyPr>
          <a:lstStyle/>
          <a:p>
            <a:pPr marL="0" indent="0">
              <a:lnSpc>
                <a:spcPct val="100000"/>
              </a:lnSpc>
              <a:buClrTx/>
              <a:buSzPct val="100000"/>
              <a:buNone/>
            </a:pPr>
            <a:endParaRPr kumimoji="0" lang="fr-FR" sz="2000" b="0" i="0" u="none" strike="noStrike" kern="1200" cap="none" spc="0" normalizeH="0" baseline="0" noProof="0" dirty="0">
              <a:ln>
                <a:noFill/>
              </a:ln>
              <a:solidFill>
                <a:prstClr val="black">
                  <a:lumMod val="75000"/>
                  <a:lumOff val="25000"/>
                </a:prstClr>
              </a:solidFill>
              <a:effectLst/>
              <a:uLnTx/>
              <a:uFillTx/>
              <a:latin typeface="Yu Gothic" panose="020B0400000000000000" pitchFamily="34" charset="-128"/>
              <a:ea typeface="Yu Gothic" panose="020B0400000000000000" pitchFamily="34" charset="-128"/>
            </a:endParaRPr>
          </a:p>
          <a:p>
            <a:pPr marL="0" indent="0">
              <a:lnSpc>
                <a:spcPct val="100000"/>
              </a:lnSpc>
              <a:buClrTx/>
              <a:buSzPct val="100000"/>
              <a:buNone/>
            </a:pPr>
            <a:r>
              <a:rPr kumimoji="0" lang="fr-FR" sz="1800" b="0" i="0" u="none" strike="noStrike" kern="1200" cap="none" spc="0" normalizeH="0" baseline="0" noProof="0" dirty="0">
                <a:ln>
                  <a:noFill/>
                </a:ln>
                <a:solidFill>
                  <a:prstClr val="black">
                    <a:lumMod val="75000"/>
                    <a:lumOff val="25000"/>
                  </a:prstClr>
                </a:solidFill>
                <a:effectLst/>
                <a:uLnTx/>
                <a:uFillTx/>
                <a:latin typeface="Yu Gothic" panose="020B0400000000000000" pitchFamily="34" charset="-128"/>
                <a:ea typeface="Yu Gothic" panose="020B0400000000000000" pitchFamily="34" charset="-128"/>
              </a:rPr>
              <a:t>❑ </a:t>
            </a:r>
            <a:r>
              <a:rPr lang="fr-FR" sz="1800" b="1" dirty="0">
                <a:solidFill>
                  <a:schemeClr val="tx1"/>
                </a:solidFill>
                <a:latin typeface="Yu Gothic" panose="020B0400000000000000" pitchFamily="34" charset="-128"/>
                <a:ea typeface="Yu Gothic" panose="020B0400000000000000" pitchFamily="34" charset="-128"/>
                <a:cs typeface="Calibri" panose="020F0502020204030204" pitchFamily="34" charset="0"/>
              </a:rPr>
              <a:t>Contexte </a:t>
            </a:r>
            <a:r>
              <a:rPr lang="fr-FR" sz="1800" dirty="0">
                <a:solidFill>
                  <a:schemeClr val="tx1"/>
                </a:solidFill>
                <a:latin typeface="Yu Gothic" panose="020B0400000000000000" pitchFamily="34" charset="-128"/>
                <a:ea typeface="Yu Gothic" panose="020B0400000000000000" pitchFamily="34" charset="-128"/>
                <a:cs typeface="Calibri" panose="020F0502020204030204" pitchFamily="34" charset="0"/>
              </a:rPr>
              <a:t>:</a:t>
            </a:r>
            <a:r>
              <a:rPr lang="fr-FR" sz="1800" b="1" dirty="0">
                <a:solidFill>
                  <a:schemeClr val="tx1"/>
                </a:solidFill>
                <a:latin typeface="Yu Gothic" panose="020B0400000000000000" pitchFamily="34" charset="-128"/>
                <a:ea typeface="Yu Gothic" panose="020B0400000000000000" pitchFamily="34" charset="-128"/>
                <a:cs typeface="Calibri" panose="020F0502020204030204" pitchFamily="34" charset="0"/>
              </a:rPr>
              <a:t> </a:t>
            </a:r>
            <a:r>
              <a:rPr kumimoji="0" lang="fr-FR" sz="1800" b="0" i="0" u="none" strike="noStrike" kern="1200" cap="none" spc="0" normalizeH="0" baseline="0" noProof="0" dirty="0">
                <a:ln>
                  <a:noFill/>
                </a:ln>
                <a:solidFill>
                  <a:prstClr val="black">
                    <a:lumMod val="75000"/>
                    <a:lumOff val="25000"/>
                  </a:prstClr>
                </a:solidFill>
                <a:effectLst/>
                <a:uLnTx/>
                <a:uFillTx/>
                <a:latin typeface="Yu Gothic" panose="020B0400000000000000" pitchFamily="34" charset="-128"/>
                <a:ea typeface="Yu Gothic" panose="020B0400000000000000" pitchFamily="34" charset="-128"/>
              </a:rPr>
              <a:t>la société financière, nommée "Prêt à dépenser", qui propose des crédits à la consommation pour des personnes ayant peu ou pas du tout d'historique de prêt,  cherche à développer un outil de </a:t>
            </a:r>
            <a:r>
              <a:rPr kumimoji="0" lang="fr-FR" sz="1800" b="0" i="0" u="none" strike="noStrike" kern="1200" cap="none" spc="0" normalizeH="0" baseline="0" noProof="0" dirty="0" err="1">
                <a:ln>
                  <a:noFill/>
                </a:ln>
                <a:solidFill>
                  <a:prstClr val="black">
                    <a:lumMod val="75000"/>
                    <a:lumOff val="25000"/>
                  </a:prstClr>
                </a:solidFill>
                <a:effectLst/>
                <a:uLnTx/>
                <a:uFillTx/>
                <a:latin typeface="Yu Gothic" panose="020B0400000000000000" pitchFamily="34" charset="-128"/>
                <a:ea typeface="Yu Gothic" panose="020B0400000000000000" pitchFamily="34" charset="-128"/>
              </a:rPr>
              <a:t>scoring</a:t>
            </a:r>
            <a:r>
              <a:rPr kumimoji="0" lang="fr-FR" sz="1800" b="0" i="0" u="none" strike="noStrike" kern="1200" cap="none" spc="0" normalizeH="0" baseline="0" noProof="0" dirty="0">
                <a:ln>
                  <a:noFill/>
                </a:ln>
                <a:solidFill>
                  <a:prstClr val="black">
                    <a:lumMod val="75000"/>
                    <a:lumOff val="25000"/>
                  </a:prstClr>
                </a:solidFill>
                <a:effectLst/>
                <a:uLnTx/>
                <a:uFillTx/>
                <a:latin typeface="Yu Gothic" panose="020B0400000000000000" pitchFamily="34" charset="-128"/>
                <a:ea typeface="Yu Gothic" panose="020B0400000000000000" pitchFamily="34" charset="-128"/>
              </a:rPr>
              <a:t>, pour prédire la probabilité qu’un client rembourse son crédit, puis classifie la demande en crédit accordé ou refusé. </a:t>
            </a:r>
          </a:p>
          <a:p>
            <a:pPr marL="0" indent="0">
              <a:lnSpc>
                <a:spcPct val="100000"/>
              </a:lnSpc>
              <a:buClrTx/>
              <a:buSzPct val="100000"/>
              <a:buNone/>
            </a:pPr>
            <a:r>
              <a:rPr kumimoji="0" lang="fr-FR" sz="1800" b="0" i="0" u="none" strike="noStrike" kern="1200" cap="none" spc="0" normalizeH="0" baseline="0" noProof="0" dirty="0">
                <a:ln>
                  <a:noFill/>
                </a:ln>
                <a:solidFill>
                  <a:prstClr val="black">
                    <a:lumMod val="75000"/>
                    <a:lumOff val="25000"/>
                  </a:prstClr>
                </a:solidFill>
                <a:effectLst/>
                <a:uLnTx/>
                <a:uFillTx/>
                <a:latin typeface="Yu Gothic" panose="020B0400000000000000" pitchFamily="34" charset="-128"/>
                <a:ea typeface="Yu Gothic" panose="020B0400000000000000" pitchFamily="34" charset="-128"/>
              </a:rPr>
              <a:t>En outre, la société souhaite garantir la transparence du processus de </a:t>
            </a:r>
            <a:r>
              <a:rPr kumimoji="0" lang="fr-FR" sz="1800" b="0" i="0" u="none" strike="noStrike" kern="1200" cap="none" spc="0" normalizeH="0" baseline="0" noProof="0" dirty="0" err="1">
                <a:ln>
                  <a:noFill/>
                </a:ln>
                <a:solidFill>
                  <a:prstClr val="black">
                    <a:lumMod val="75000"/>
                    <a:lumOff val="25000"/>
                  </a:prstClr>
                </a:solidFill>
                <a:effectLst/>
                <a:uLnTx/>
                <a:uFillTx/>
                <a:latin typeface="Yu Gothic" panose="020B0400000000000000" pitchFamily="34" charset="-128"/>
                <a:ea typeface="Yu Gothic" panose="020B0400000000000000" pitchFamily="34" charset="-128"/>
              </a:rPr>
              <a:t>scoring</a:t>
            </a:r>
            <a:r>
              <a:rPr kumimoji="0" lang="fr-FR" sz="1800" b="0" i="0" u="none" strike="noStrike" kern="1200" cap="none" spc="0" normalizeH="0" baseline="0" noProof="0" dirty="0">
                <a:ln>
                  <a:noFill/>
                </a:ln>
                <a:solidFill>
                  <a:prstClr val="black">
                    <a:lumMod val="75000"/>
                    <a:lumOff val="25000"/>
                  </a:prstClr>
                </a:solidFill>
                <a:effectLst/>
                <a:uLnTx/>
                <a:uFillTx/>
                <a:latin typeface="Yu Gothic" panose="020B0400000000000000" pitchFamily="34" charset="-128"/>
                <a:ea typeface="Yu Gothic" panose="020B0400000000000000" pitchFamily="34" charset="-128"/>
              </a:rPr>
              <a:t> afin que les clients puissent comprendre les critères utilisés pour évaluer leur solvabilité.</a:t>
            </a:r>
          </a:p>
          <a:p>
            <a:pPr marL="0" indent="0">
              <a:lnSpc>
                <a:spcPct val="100000"/>
              </a:lnSpc>
              <a:buClrTx/>
              <a:buSzPct val="100000"/>
              <a:buNone/>
            </a:pPr>
            <a:endParaRPr kumimoji="0" lang="fr-FR" sz="1800" kern="1200" cap="none" spc="0" normalizeH="0" noProof="0" dirty="0">
              <a:ln>
                <a:noFill/>
              </a:ln>
              <a:solidFill>
                <a:srgbClr val="000000"/>
              </a:solidFill>
              <a:effectLst/>
              <a:uLnTx/>
              <a:uFillTx/>
              <a:latin typeface="Yu Gothic" panose="020B0400000000000000" pitchFamily="34" charset="-128"/>
              <a:ea typeface="Yu Gothic" panose="020B0400000000000000" pitchFamily="34" charset="-128"/>
              <a:cs typeface="Calibri" panose="020F0502020204030204" pitchFamily="34" charset="0"/>
            </a:endParaRPr>
          </a:p>
          <a:p>
            <a:pPr marL="0" indent="0">
              <a:buClrTx/>
              <a:buSzPct val="100000"/>
              <a:buNone/>
            </a:pPr>
            <a:r>
              <a:rPr kumimoji="0" lang="fr-FR" sz="1800" b="0" i="0" u="none" strike="noStrike" kern="1200" cap="none" spc="0" normalizeH="0" baseline="0" noProof="0" dirty="0">
                <a:ln>
                  <a:noFill/>
                </a:ln>
                <a:solidFill>
                  <a:prstClr val="black">
                    <a:lumMod val="75000"/>
                    <a:lumOff val="25000"/>
                  </a:prstClr>
                </a:solidFill>
                <a:effectLst/>
                <a:uLnTx/>
                <a:uFillTx/>
                <a:latin typeface="Yu Gothic" panose="020B0400000000000000" pitchFamily="34" charset="-128"/>
                <a:ea typeface="Yu Gothic" panose="020B0400000000000000" pitchFamily="34" charset="-128"/>
              </a:rPr>
              <a:t>❑ </a:t>
            </a:r>
            <a:r>
              <a:rPr lang="fr-FR" sz="1800" b="1" i="0" u="none" strike="noStrike" baseline="0" dirty="0">
                <a:solidFill>
                  <a:srgbClr val="000000"/>
                </a:solidFill>
                <a:latin typeface="Yu Gothic" panose="020B0400000000000000" pitchFamily="34" charset="-128"/>
                <a:ea typeface="Yu Gothic" panose="020B0400000000000000" pitchFamily="34" charset="-128"/>
                <a:cs typeface="Calibri" panose="020F0502020204030204" pitchFamily="34" charset="0"/>
              </a:rPr>
              <a:t>But : </a:t>
            </a:r>
            <a:r>
              <a:rPr lang="fr-FR" sz="1800" dirty="0">
                <a:solidFill>
                  <a:srgbClr val="000000"/>
                </a:solidFill>
                <a:latin typeface="Yu Gothic" panose="020B0400000000000000" pitchFamily="34" charset="-128"/>
                <a:ea typeface="Yu Gothic" panose="020B0400000000000000" pitchFamily="34" charset="-128"/>
                <a:cs typeface="Calibri" panose="020F0502020204030204" pitchFamily="34" charset="0"/>
              </a:rPr>
              <a:t>Développer et mettre en place un outil de </a:t>
            </a:r>
            <a:r>
              <a:rPr lang="fr-FR" sz="1800" dirty="0" err="1">
                <a:solidFill>
                  <a:srgbClr val="000000"/>
                </a:solidFill>
                <a:latin typeface="Yu Gothic" panose="020B0400000000000000" pitchFamily="34" charset="-128"/>
                <a:ea typeface="Yu Gothic" panose="020B0400000000000000" pitchFamily="34" charset="-128"/>
                <a:cs typeface="Calibri" panose="020F0502020204030204" pitchFamily="34" charset="0"/>
              </a:rPr>
              <a:t>scoring</a:t>
            </a:r>
            <a:r>
              <a:rPr lang="fr-FR" sz="1800" dirty="0">
                <a:solidFill>
                  <a:srgbClr val="000000"/>
                </a:solidFill>
                <a:latin typeface="Yu Gothic" panose="020B0400000000000000" pitchFamily="34" charset="-128"/>
                <a:ea typeface="Yu Gothic" panose="020B0400000000000000" pitchFamily="34" charset="-128"/>
                <a:cs typeface="Calibri" panose="020F0502020204030204" pitchFamily="34" charset="0"/>
              </a:rPr>
              <a:t> crédit transparent qui évalue la probabilité de remboursement des prêts, en tenant compte des clients ayant peu ou pas d'historique de crédit.</a:t>
            </a:r>
          </a:p>
          <a:p>
            <a:pPr marL="0" indent="0">
              <a:buClrTx/>
              <a:buSzPct val="100000"/>
              <a:buNone/>
            </a:pPr>
            <a:endParaRPr lang="fr-FR" sz="1800" b="0" i="0" u="none" strike="noStrike" baseline="0" dirty="0">
              <a:solidFill>
                <a:srgbClr val="000000"/>
              </a:solidFill>
              <a:latin typeface="Yu Gothic" panose="020B0400000000000000" pitchFamily="34" charset="-128"/>
              <a:ea typeface="Yu Gothic" panose="020B0400000000000000" pitchFamily="34" charset="-128"/>
              <a:cs typeface="Calibri" panose="020F0502020204030204" pitchFamily="34" charset="0"/>
            </a:endParaRPr>
          </a:p>
          <a:p>
            <a:pPr marL="0" indent="0">
              <a:buClrTx/>
              <a:buSzPct val="100000"/>
              <a:buNone/>
            </a:pPr>
            <a:r>
              <a:rPr lang="fr-FR" sz="1800" dirty="0">
                <a:solidFill>
                  <a:prstClr val="black">
                    <a:lumMod val="75000"/>
                    <a:lumOff val="25000"/>
                  </a:prstClr>
                </a:solidFill>
                <a:latin typeface="Yu Gothic" panose="020B0400000000000000" pitchFamily="34" charset="-128"/>
                <a:ea typeface="Yu Gothic" panose="020B0400000000000000" pitchFamily="34" charset="-128"/>
              </a:rPr>
              <a:t>❑ </a:t>
            </a:r>
            <a:r>
              <a:rPr lang="fr-FR" sz="1800" b="1" dirty="0">
                <a:solidFill>
                  <a:srgbClr val="000000"/>
                </a:solidFill>
                <a:latin typeface="Yu Gothic" panose="020B0400000000000000" pitchFamily="34" charset="-128"/>
                <a:ea typeface="Yu Gothic" panose="020B0400000000000000" pitchFamily="34" charset="-128"/>
                <a:cs typeface="Calibri" panose="020F0502020204030204" pitchFamily="34" charset="0"/>
              </a:rPr>
              <a:t>Mission : </a:t>
            </a:r>
            <a:r>
              <a:rPr lang="fr-FR" sz="1800" dirty="0">
                <a:solidFill>
                  <a:srgbClr val="000000"/>
                </a:solidFill>
                <a:latin typeface="Yu Gothic" panose="020B0400000000000000" pitchFamily="34" charset="-128"/>
                <a:ea typeface="Yu Gothic" panose="020B0400000000000000" pitchFamily="34" charset="-128"/>
                <a:cs typeface="Calibri" panose="020F0502020204030204" pitchFamily="34" charset="0"/>
              </a:rPr>
              <a:t>Construire un modèle de </a:t>
            </a:r>
            <a:r>
              <a:rPr lang="fr-FR" sz="1800" dirty="0" err="1">
                <a:solidFill>
                  <a:srgbClr val="000000"/>
                </a:solidFill>
                <a:latin typeface="Yu Gothic" panose="020B0400000000000000" pitchFamily="34" charset="-128"/>
                <a:ea typeface="Yu Gothic" panose="020B0400000000000000" pitchFamily="34" charset="-128"/>
                <a:cs typeface="Calibri" panose="020F0502020204030204" pitchFamily="34" charset="0"/>
              </a:rPr>
              <a:t>scoring</a:t>
            </a:r>
            <a:r>
              <a:rPr lang="fr-FR" sz="1800" dirty="0">
                <a:solidFill>
                  <a:srgbClr val="000000"/>
                </a:solidFill>
                <a:latin typeface="Yu Gothic" panose="020B0400000000000000" pitchFamily="34" charset="-128"/>
                <a:ea typeface="Yu Gothic" panose="020B0400000000000000" pitchFamily="34" charset="-128"/>
                <a:cs typeface="Calibri" panose="020F0502020204030204" pitchFamily="34" charset="0"/>
              </a:rPr>
              <a:t> pour prédire automatiquement la probabilité de faillite d'un client; Analyser les </a:t>
            </a:r>
            <a:r>
              <a:rPr lang="fr-FR" sz="1800" dirty="0" err="1">
                <a:solidFill>
                  <a:srgbClr val="000000"/>
                </a:solidFill>
                <a:latin typeface="Yu Gothic" panose="020B0400000000000000" pitchFamily="34" charset="-128"/>
                <a:ea typeface="Yu Gothic" panose="020B0400000000000000" pitchFamily="34" charset="-128"/>
                <a:cs typeface="Calibri" panose="020F0502020204030204" pitchFamily="34" charset="0"/>
              </a:rPr>
              <a:t>features</a:t>
            </a:r>
            <a:r>
              <a:rPr lang="fr-FR" sz="1800" dirty="0">
                <a:solidFill>
                  <a:srgbClr val="000000"/>
                </a:solidFill>
                <a:latin typeface="Yu Gothic" panose="020B0400000000000000" pitchFamily="34" charset="-128"/>
                <a:ea typeface="Yu Gothic" panose="020B0400000000000000" pitchFamily="34" charset="-128"/>
                <a:cs typeface="Calibri" panose="020F0502020204030204" pitchFamily="34" charset="0"/>
              </a:rPr>
              <a:t> les plus contributives, tant au niveau global que local, pour garantir la transparence du score. Mettre en production le modèle via une API, incluant le suivi des expérimentations et l'analyse du data drift en production. Réaliser un </a:t>
            </a:r>
            <a:r>
              <a:rPr lang="fr-FR" sz="1800" dirty="0" err="1">
                <a:solidFill>
                  <a:srgbClr val="000000"/>
                </a:solidFill>
                <a:latin typeface="Yu Gothic" panose="020B0400000000000000" pitchFamily="34" charset="-128"/>
                <a:ea typeface="Yu Gothic" panose="020B0400000000000000" pitchFamily="34" charset="-128"/>
                <a:cs typeface="Calibri" panose="020F0502020204030204" pitchFamily="34" charset="0"/>
              </a:rPr>
              <a:t>dashboard</a:t>
            </a:r>
            <a:r>
              <a:rPr lang="fr-FR" sz="1800" dirty="0">
                <a:solidFill>
                  <a:srgbClr val="000000"/>
                </a:solidFill>
                <a:latin typeface="Yu Gothic" panose="020B0400000000000000" pitchFamily="34" charset="-128"/>
                <a:ea typeface="Yu Gothic" panose="020B0400000000000000" pitchFamily="34" charset="-128"/>
                <a:cs typeface="Calibri" panose="020F0502020204030204" pitchFamily="34" charset="0"/>
              </a:rPr>
              <a:t> interactif à destination des chargés de relation client.</a:t>
            </a:r>
          </a:p>
          <a:p>
            <a:pPr marL="0" indent="0">
              <a:buClrTx/>
              <a:buSzPct val="100000"/>
              <a:buNone/>
            </a:pPr>
            <a:endParaRPr lang="fr-FR" b="0" i="0" u="none" strike="noStrike" baseline="0" dirty="0">
              <a:solidFill>
                <a:srgbClr val="000000"/>
              </a:solidFill>
              <a:latin typeface="Yu Gothic" panose="020B0400000000000000" pitchFamily="34" charset="-128"/>
              <a:ea typeface="Yu Gothic" panose="020B0400000000000000" pitchFamily="34" charset="-128"/>
              <a:cs typeface="Calibri" panose="020F0502020204030204" pitchFamily="34" charset="0"/>
            </a:endParaRPr>
          </a:p>
          <a:p>
            <a:pPr marL="0" indent="0">
              <a:buClrTx/>
              <a:buSzPct val="100000"/>
              <a:buNone/>
            </a:pPr>
            <a:endParaRPr lang="fr-FR" sz="2000" b="0" i="0" u="none" strike="noStrike" baseline="0" dirty="0">
              <a:solidFill>
                <a:srgbClr val="000000"/>
              </a:solidFill>
              <a:latin typeface="Yu Gothic" panose="020B0400000000000000" pitchFamily="34" charset="-128"/>
              <a:ea typeface="Yu Gothic" panose="020B0400000000000000" pitchFamily="34" charset="-128"/>
              <a:cs typeface="Calibri" panose="020F0502020204030204" pitchFamily="34" charset="0"/>
            </a:endParaRPr>
          </a:p>
          <a:p>
            <a:pPr marL="0" indent="0">
              <a:buNone/>
            </a:pPr>
            <a:endParaRPr lang="fr-FR" dirty="0"/>
          </a:p>
        </p:txBody>
      </p:sp>
      <p:sp>
        <p:nvSpPr>
          <p:cNvPr id="4" name="Espace réservé du numéro de diapositive 3">
            <a:extLst>
              <a:ext uri="{FF2B5EF4-FFF2-40B4-BE49-F238E27FC236}">
                <a16:creationId xmlns:a16="http://schemas.microsoft.com/office/drawing/2014/main" id="{9C05AAA6-CB05-2C09-60C0-50F5CF4C744B}"/>
              </a:ext>
            </a:extLst>
          </p:cNvPr>
          <p:cNvSpPr>
            <a:spLocks noGrp="1"/>
          </p:cNvSpPr>
          <p:nvPr>
            <p:ph type="sldNum" sz="quarter" idx="12"/>
          </p:nvPr>
        </p:nvSpPr>
        <p:spPr>
          <a:xfrm>
            <a:off x="9015336" y="6460041"/>
            <a:ext cx="2819399" cy="345796"/>
          </a:xfrm>
        </p:spPr>
        <p:txBody>
          <a:bodyPr/>
          <a:lstStyle/>
          <a:p>
            <a:r>
              <a:rPr lang="en-US" sz="2400" dirty="0"/>
              <a:t>3</a:t>
            </a:r>
          </a:p>
        </p:txBody>
      </p:sp>
    </p:spTree>
    <p:extLst>
      <p:ext uri="{BB962C8B-B14F-4D97-AF65-F5344CB8AC3E}">
        <p14:creationId xmlns:p14="http://schemas.microsoft.com/office/powerpoint/2010/main" val="2374122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me 1">
            <a:extLst>
              <a:ext uri="{FF2B5EF4-FFF2-40B4-BE49-F238E27FC236}">
                <a16:creationId xmlns:a16="http://schemas.microsoft.com/office/drawing/2014/main" id="{0550FA30-A2C9-C558-386F-86B30BF36B4C}"/>
              </a:ext>
            </a:extLst>
          </p:cNvPr>
          <p:cNvGraphicFramePr/>
          <p:nvPr>
            <p:extLst>
              <p:ext uri="{D42A27DB-BD31-4B8C-83A1-F6EECF244321}">
                <p14:modId xmlns:p14="http://schemas.microsoft.com/office/powerpoint/2010/main" val="2271907437"/>
              </p:ext>
            </p:extLst>
          </p:nvPr>
        </p:nvGraphicFramePr>
        <p:xfrm>
          <a:off x="1736746" y="1124262"/>
          <a:ext cx="9820670" cy="4644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numéro de diapositive 3">
            <a:extLst>
              <a:ext uri="{FF2B5EF4-FFF2-40B4-BE49-F238E27FC236}">
                <a16:creationId xmlns:a16="http://schemas.microsoft.com/office/drawing/2014/main" id="{D9999457-532F-2498-5FD0-4B31363269DE}"/>
              </a:ext>
            </a:extLst>
          </p:cNvPr>
          <p:cNvSpPr>
            <a:spLocks noGrp="1"/>
          </p:cNvSpPr>
          <p:nvPr>
            <p:ph type="sldNum" sz="quarter" idx="12"/>
          </p:nvPr>
        </p:nvSpPr>
        <p:spPr>
          <a:xfrm>
            <a:off x="9022831" y="6428145"/>
            <a:ext cx="2819399" cy="345796"/>
          </a:xfrm>
        </p:spPr>
        <p:txBody>
          <a:bodyPr/>
          <a:lstStyle/>
          <a:p>
            <a:r>
              <a:rPr lang="en-US" sz="2400" dirty="0"/>
              <a:t>4</a:t>
            </a:r>
          </a:p>
        </p:txBody>
      </p:sp>
    </p:spTree>
    <p:extLst>
      <p:ext uri="{BB962C8B-B14F-4D97-AF65-F5344CB8AC3E}">
        <p14:creationId xmlns:p14="http://schemas.microsoft.com/office/powerpoint/2010/main" val="107181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3968F2-603F-9036-E863-C221A12575F1}"/>
              </a:ext>
            </a:extLst>
          </p:cNvPr>
          <p:cNvSpPr>
            <a:spLocks noGrp="1"/>
          </p:cNvSpPr>
          <p:nvPr>
            <p:ph type="title"/>
          </p:nvPr>
        </p:nvSpPr>
        <p:spPr>
          <a:xfrm>
            <a:off x="914399" y="1"/>
            <a:ext cx="11003485" cy="730292"/>
          </a:xfrm>
        </p:spPr>
        <p:txBody>
          <a:bodyPr>
            <a:normAutofit/>
          </a:bodyPr>
          <a:lstStyle/>
          <a:p>
            <a:r>
              <a:rPr kumimoji="0" lang="fr-FR" sz="3600" b="1" i="0" u="none" strike="noStrike" kern="1200" cap="none" spc="0" normalizeH="0" baseline="0" noProof="0" dirty="0">
                <a:ln>
                  <a:noFill/>
                </a:ln>
                <a:solidFill>
                  <a:schemeClr val="accent1">
                    <a:lumMod val="75000"/>
                  </a:schemeClr>
                </a:solidFill>
                <a:effectLst/>
                <a:uLnTx/>
                <a:uFillTx/>
                <a:latin typeface="Yu Gothic" panose="020B0400000000000000" pitchFamily="34" charset="-128"/>
                <a:ea typeface="Yu Gothic" panose="020B0400000000000000" pitchFamily="34" charset="-128"/>
              </a:rPr>
              <a:t>Présentation des outils du </a:t>
            </a:r>
            <a:r>
              <a:rPr kumimoji="0" lang="fr-FR" sz="3600" b="1" i="0" u="none" strike="noStrike" kern="1200" cap="none" spc="0" normalizeH="0" baseline="0" noProof="0" dirty="0" err="1">
                <a:ln>
                  <a:noFill/>
                </a:ln>
                <a:solidFill>
                  <a:schemeClr val="accent1">
                    <a:lumMod val="75000"/>
                  </a:schemeClr>
                </a:solidFill>
                <a:effectLst/>
                <a:uLnTx/>
                <a:uFillTx/>
                <a:latin typeface="Yu Gothic" panose="020B0400000000000000" pitchFamily="34" charset="-128"/>
                <a:ea typeface="Yu Gothic" panose="020B0400000000000000" pitchFamily="34" charset="-128"/>
              </a:rPr>
              <a:t>dashboard</a:t>
            </a:r>
            <a:endParaRPr lang="fr-FR" dirty="0">
              <a:solidFill>
                <a:schemeClr val="accent1">
                  <a:lumMod val="75000"/>
                </a:schemeClr>
              </a:solidFill>
              <a:latin typeface="Yu Gothic" panose="020B0400000000000000" pitchFamily="34" charset="-128"/>
              <a:ea typeface="Yu Gothic" panose="020B0400000000000000" pitchFamily="34" charset="-128"/>
            </a:endParaRPr>
          </a:p>
        </p:txBody>
      </p:sp>
      <p:sp>
        <p:nvSpPr>
          <p:cNvPr id="3" name="Espace réservé du contenu 2">
            <a:extLst>
              <a:ext uri="{FF2B5EF4-FFF2-40B4-BE49-F238E27FC236}">
                <a16:creationId xmlns:a16="http://schemas.microsoft.com/office/drawing/2014/main" id="{B97E6CB3-E40C-8470-5974-E487442D0615}"/>
              </a:ext>
            </a:extLst>
          </p:cNvPr>
          <p:cNvSpPr>
            <a:spLocks noGrp="1"/>
          </p:cNvSpPr>
          <p:nvPr>
            <p:ph idx="1"/>
          </p:nvPr>
        </p:nvSpPr>
        <p:spPr>
          <a:xfrm>
            <a:off x="914399" y="730293"/>
            <a:ext cx="11003485" cy="6127706"/>
          </a:xfrm>
        </p:spPr>
        <p:txBody>
          <a:bodyPr/>
          <a:lstStyle/>
          <a:p>
            <a:endParaRPr lang="fr-FR" dirty="0"/>
          </a:p>
          <a:p>
            <a:endParaRPr lang="fr-FR" dirty="0"/>
          </a:p>
        </p:txBody>
      </p:sp>
      <p:graphicFrame>
        <p:nvGraphicFramePr>
          <p:cNvPr id="4" name="Tableau 3">
            <a:extLst>
              <a:ext uri="{FF2B5EF4-FFF2-40B4-BE49-F238E27FC236}">
                <a16:creationId xmlns:a16="http://schemas.microsoft.com/office/drawing/2014/main" id="{90EE2368-B3FA-6D80-C3C5-4358FEA9784B}"/>
              </a:ext>
            </a:extLst>
          </p:cNvPr>
          <p:cNvGraphicFramePr>
            <a:graphicFrameLocks noGrp="1"/>
          </p:cNvGraphicFramePr>
          <p:nvPr>
            <p:extLst>
              <p:ext uri="{D42A27DB-BD31-4B8C-83A1-F6EECF244321}">
                <p14:modId xmlns:p14="http://schemas.microsoft.com/office/powerpoint/2010/main" val="1744116749"/>
              </p:ext>
            </p:extLst>
          </p:nvPr>
        </p:nvGraphicFramePr>
        <p:xfrm>
          <a:off x="0" y="624017"/>
          <a:ext cx="12192000" cy="6233981"/>
        </p:xfrm>
        <a:graphic>
          <a:graphicData uri="http://schemas.openxmlformats.org/drawingml/2006/table">
            <a:tbl>
              <a:tblPr firstRow="1" bandRow="1">
                <a:tableStyleId>{5C22544A-7EE6-4342-B048-85BDC9FD1C3A}</a:tableStyleId>
              </a:tblPr>
              <a:tblGrid>
                <a:gridCol w="4959350">
                  <a:extLst>
                    <a:ext uri="{9D8B030D-6E8A-4147-A177-3AD203B41FA5}">
                      <a16:colId xmlns:a16="http://schemas.microsoft.com/office/drawing/2014/main" val="2326059209"/>
                    </a:ext>
                  </a:extLst>
                </a:gridCol>
                <a:gridCol w="7232650">
                  <a:extLst>
                    <a:ext uri="{9D8B030D-6E8A-4147-A177-3AD203B41FA5}">
                      <a16:colId xmlns:a16="http://schemas.microsoft.com/office/drawing/2014/main" val="4086970019"/>
                    </a:ext>
                  </a:extLst>
                </a:gridCol>
              </a:tblGrid>
              <a:tr h="372178">
                <a:tc>
                  <a:txBody>
                    <a:bodyPr/>
                    <a:lstStyle/>
                    <a:p>
                      <a:pPr algn="ctr"/>
                      <a:r>
                        <a:rPr lang="fr-FR" dirty="0"/>
                        <a:t>OUTILS</a:t>
                      </a:r>
                    </a:p>
                  </a:txBody>
                  <a:tcPr>
                    <a:solidFill>
                      <a:schemeClr val="tx1"/>
                    </a:solidFill>
                  </a:tcPr>
                </a:tc>
                <a:tc>
                  <a:txBody>
                    <a:bodyPr/>
                    <a:lstStyle/>
                    <a:p>
                      <a:pPr algn="ctr"/>
                      <a:r>
                        <a:rPr lang="fr-FR" dirty="0"/>
                        <a:t>DESCRIPTION</a:t>
                      </a:r>
                    </a:p>
                  </a:txBody>
                  <a:tcPr>
                    <a:solidFill>
                      <a:schemeClr val="tx1"/>
                    </a:solidFill>
                  </a:tcPr>
                </a:tc>
                <a:extLst>
                  <a:ext uri="{0D108BD9-81ED-4DB2-BD59-A6C34878D82A}">
                    <a16:rowId xmlns:a16="http://schemas.microsoft.com/office/drawing/2014/main" val="848621635"/>
                  </a:ext>
                </a:extLst>
              </a:tr>
              <a:tr h="1085519">
                <a:tc>
                  <a:txBody>
                    <a:bodyPr/>
                    <a:lstStyle/>
                    <a:p>
                      <a:endParaRPr lang="fr-FR" dirty="0"/>
                    </a:p>
                  </a:txBody>
                  <a:tcPr>
                    <a:solidFill>
                      <a:schemeClr val="bg2">
                        <a:lumMod val="2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600" b="1" dirty="0">
                          <a:latin typeface="Yu Gothic" panose="020B0400000000000000" pitchFamily="34" charset="-128"/>
                          <a:ea typeface="Yu Gothic" panose="020B0400000000000000" pitchFamily="34" charset="-128"/>
                        </a:rPr>
                        <a:t>GitHub est la fondation</a:t>
                      </a:r>
                      <a:r>
                        <a:rPr lang="fr-FR" sz="1600" dirty="0">
                          <a:latin typeface="Yu Gothic" panose="020B0400000000000000" pitchFamily="34" charset="-128"/>
                          <a:ea typeface="Yu Gothic" panose="020B0400000000000000" pitchFamily="34" charset="-128"/>
                        </a:rPr>
                        <a:t>, le chantier du projet, là où tout est organisé et suivi.</a:t>
                      </a:r>
                    </a:p>
                    <a:p>
                      <a:pPr marL="0" marR="0" lvl="0" indent="0" algn="l" defTabSz="457200" rtl="0" eaLnBrk="1" fontAlgn="auto" latinLnBrk="0" hangingPunct="1">
                        <a:lnSpc>
                          <a:spcPct val="100000"/>
                        </a:lnSpc>
                        <a:spcBef>
                          <a:spcPts val="0"/>
                        </a:spcBef>
                        <a:spcAft>
                          <a:spcPts val="0"/>
                        </a:spcAft>
                        <a:buClrTx/>
                        <a:buSzTx/>
                        <a:buFontTx/>
                        <a:buNone/>
                        <a:tabLst/>
                        <a:defRPr/>
                      </a:pPr>
                      <a:r>
                        <a:rPr lang="fr-FR" sz="1600" dirty="0">
                          <a:latin typeface="Yu Gothic" panose="020B0400000000000000" pitchFamily="34" charset="-128"/>
                          <a:ea typeface="Yu Gothic" panose="020B0400000000000000" pitchFamily="34" charset="-128"/>
                        </a:rPr>
                        <a:t>Sert à Centraliser, versionner et partager le code du projet. Il contient les notebooks</a:t>
                      </a:r>
                      <a:endParaRPr lang="fr-FR" sz="1600" dirty="0"/>
                    </a:p>
                  </a:txBody>
                  <a:tcPr>
                    <a:solidFill>
                      <a:schemeClr val="bg1"/>
                    </a:solidFill>
                  </a:tcPr>
                </a:tc>
                <a:extLst>
                  <a:ext uri="{0D108BD9-81ED-4DB2-BD59-A6C34878D82A}">
                    <a16:rowId xmlns:a16="http://schemas.microsoft.com/office/drawing/2014/main" val="3995076651"/>
                  </a:ext>
                </a:extLst>
              </a:tr>
              <a:tr h="1829875">
                <a:tc>
                  <a:txBody>
                    <a:bodyPr/>
                    <a:lstStyle/>
                    <a:p>
                      <a:endParaRPr lang="fr-FR" dirty="0"/>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black"/>
                          </a:solidFill>
                          <a:effectLst/>
                          <a:uLnTx/>
                          <a:uFillTx/>
                          <a:latin typeface="Yu Gothic" panose="020B0400000000000000" pitchFamily="34" charset="-128"/>
                          <a:ea typeface="Yu Gothic" panose="020B0400000000000000" pitchFamily="34" charset="-128"/>
                          <a:cs typeface="+mn-cs"/>
                        </a:rPr>
                        <a:t>API</a:t>
                      </a:r>
                      <a:r>
                        <a:rPr kumimoji="0" lang="fr-FR" sz="1400" b="0" i="0" u="none" strike="noStrike" kern="1200" cap="none" spc="0" normalizeH="0" baseline="0" noProof="0" dirty="0">
                          <a:ln>
                            <a:noFill/>
                          </a:ln>
                          <a:solidFill>
                            <a:prstClr val="black"/>
                          </a:solidFill>
                          <a:effectLst/>
                          <a:uLnTx/>
                          <a:uFillTx/>
                          <a:latin typeface="Yu Gothic" panose="020B0400000000000000" pitchFamily="34" charset="-128"/>
                          <a:ea typeface="Yu Gothic" panose="020B0400000000000000" pitchFamily="34" charset="-128"/>
                          <a:cs typeface="+mn-cs"/>
                        </a:rPr>
                        <a:t> permettant d’appeler la prédiction à partir de l’ID du client.  J’envoie un profil client (sous forme de JSON) à l’API, elle me renvoie un score de crédit.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black"/>
                          </a:solidFill>
                          <a:effectLst/>
                          <a:uLnTx/>
                          <a:uFillTx/>
                          <a:latin typeface="Yu Gothic" panose="020B0400000000000000" pitchFamily="34" charset="-128"/>
                          <a:ea typeface="Yu Gothic" panose="020B0400000000000000" pitchFamily="34" charset="-128"/>
                          <a:cs typeface="+mn-cs"/>
                        </a:rPr>
                        <a:t>Fonctionnement :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prstClr val="black"/>
                          </a:solidFill>
                          <a:effectLst/>
                          <a:uLnTx/>
                          <a:uFillTx/>
                          <a:latin typeface="Yu Gothic" panose="020B0400000000000000" pitchFamily="34" charset="-128"/>
                          <a:ea typeface="Yu Gothic" panose="020B0400000000000000" pitchFamily="34" charset="-128"/>
                          <a:cs typeface="+mn-cs"/>
                        </a:rPr>
                        <a:t>Reçoit une requête POST avec les données client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prstClr val="black"/>
                          </a:solidFill>
                          <a:effectLst/>
                          <a:uLnTx/>
                          <a:uFillTx/>
                          <a:latin typeface="Yu Gothic" panose="020B0400000000000000" pitchFamily="34" charset="-128"/>
                          <a:ea typeface="Yu Gothic" panose="020B0400000000000000" pitchFamily="34" charset="-128"/>
                          <a:cs typeface="+mn-cs"/>
                        </a:rPr>
                        <a:t>Charge mon modèle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prstClr val="black"/>
                          </a:solidFill>
                          <a:effectLst/>
                          <a:uLnTx/>
                          <a:uFillTx/>
                          <a:latin typeface="Yu Gothic" panose="020B0400000000000000" pitchFamily="34" charset="-128"/>
                          <a:ea typeface="Yu Gothic" panose="020B0400000000000000" pitchFamily="34" charset="-128"/>
                          <a:cs typeface="+mn-cs"/>
                        </a:rPr>
                        <a:t>Retourne le score calculé</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entury Gothic" panose="020B0502020202020204"/>
                          <a:ea typeface="+mn-ea"/>
                          <a:cs typeface="+mn-cs"/>
                        </a:rPr>
                        <a:t>🧠 L’</a:t>
                      </a:r>
                      <a:r>
                        <a:rPr kumimoji="0" lang="fr-FR" sz="1400" b="1" i="0" u="none" strike="noStrike" kern="1200" cap="none" spc="0" normalizeH="0" baseline="0" noProof="0" dirty="0">
                          <a:ln>
                            <a:noFill/>
                          </a:ln>
                          <a:solidFill>
                            <a:prstClr val="black"/>
                          </a:solidFill>
                          <a:effectLst/>
                          <a:uLnTx/>
                          <a:uFillTx/>
                          <a:latin typeface="Century Gothic" panose="020B0502020202020204"/>
                          <a:ea typeface="+mn-ea"/>
                          <a:cs typeface="+mn-cs"/>
                        </a:rPr>
                        <a:t>API est le cerveau</a:t>
                      </a:r>
                      <a:endParaRPr kumimoji="0" lang="fr-FR" sz="1400" b="0" i="0" u="none" strike="noStrike" kern="1200" cap="none" spc="0" normalizeH="0" baseline="0" noProof="0" dirty="0">
                        <a:ln>
                          <a:noFill/>
                        </a:ln>
                        <a:solidFill>
                          <a:prstClr val="black"/>
                        </a:solidFill>
                        <a:effectLst/>
                        <a:uLnTx/>
                        <a:uFillTx/>
                        <a:latin typeface="Yu Gothic" panose="020B0400000000000000" pitchFamily="34" charset="-128"/>
                        <a:ea typeface="Yu Gothic" panose="020B0400000000000000" pitchFamily="34" charset="-128"/>
                        <a:cs typeface="+mn-cs"/>
                      </a:endParaRPr>
                    </a:p>
                  </a:txBody>
                  <a:tcPr>
                    <a:solidFill>
                      <a:schemeClr val="bg1">
                        <a:lumMod val="95000"/>
                      </a:schemeClr>
                    </a:solidFill>
                  </a:tcPr>
                </a:tc>
                <a:extLst>
                  <a:ext uri="{0D108BD9-81ED-4DB2-BD59-A6C34878D82A}">
                    <a16:rowId xmlns:a16="http://schemas.microsoft.com/office/drawing/2014/main" val="357476405"/>
                  </a:ext>
                </a:extLst>
              </a:tr>
              <a:tr h="1333638">
                <a:tc>
                  <a:txBody>
                    <a:bodyPr/>
                    <a:lstStyle/>
                    <a:p>
                      <a:endParaRPr lang="fr-FR" dirty="0"/>
                    </a:p>
                  </a:txBody>
                  <a:tcPr>
                    <a:solidFill>
                      <a:schemeClr val="tx1">
                        <a:lumMod val="50000"/>
                        <a:lumOff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prstClr val="black"/>
                          </a:solidFill>
                          <a:effectLst/>
                          <a:uLnTx/>
                          <a:uFillTx/>
                          <a:latin typeface="Yu Gothic" panose="020B0400000000000000" pitchFamily="34" charset="-128"/>
                          <a:ea typeface="Yu Gothic" panose="020B0400000000000000" pitchFamily="34" charset="-128"/>
                          <a:cs typeface="+mn-cs"/>
                        </a:rPr>
                        <a:t>Streamlit</a:t>
                      </a:r>
                      <a:r>
                        <a:rPr kumimoji="0" lang="fr-FR" sz="1600" b="0" i="0" u="none" strike="noStrike" kern="1200" cap="none" spc="0" normalizeH="0" baseline="0" noProof="0" dirty="0">
                          <a:ln>
                            <a:noFill/>
                          </a:ln>
                          <a:solidFill>
                            <a:prstClr val="black"/>
                          </a:solidFill>
                          <a:effectLst/>
                          <a:uLnTx/>
                          <a:uFillTx/>
                          <a:latin typeface="Yu Gothic" panose="020B0400000000000000" pitchFamily="34" charset="-128"/>
                          <a:ea typeface="Yu Gothic" panose="020B0400000000000000" pitchFamily="34" charset="-128"/>
                          <a:cs typeface="+mn-cs"/>
                        </a:rPr>
                        <a:t> est une interface utilisateur (frontend) simplifiée, faite pour les Data Scientists, permettant de créer des applications web interactives, en Python, sans avoir besoin de savoir coder en HTML ou JS.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Yu Gothic" panose="020B0400000000000000" pitchFamily="34" charset="-128"/>
                          <a:ea typeface="Yu Gothic" panose="020B0400000000000000" pitchFamily="34" charset="-128"/>
                          <a:cs typeface="+mn-cs"/>
                        </a:rPr>
                        <a:t>permet à l’utilisateur de communiquer avec l’API facilement.</a:t>
                      </a:r>
                      <a:endParaRPr kumimoji="0" lang="fr-FR" sz="16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txBody>
                  <a:tcPr>
                    <a:solidFill>
                      <a:schemeClr val="bg1"/>
                    </a:solidFill>
                  </a:tcPr>
                </a:tc>
                <a:extLst>
                  <a:ext uri="{0D108BD9-81ED-4DB2-BD59-A6C34878D82A}">
                    <a16:rowId xmlns:a16="http://schemas.microsoft.com/office/drawing/2014/main" val="2775780210"/>
                  </a:ext>
                </a:extLst>
              </a:tr>
              <a:tr h="1612771">
                <a:tc>
                  <a:txBody>
                    <a:bodyPr/>
                    <a:lstStyle/>
                    <a:p>
                      <a:endParaRPr lang="fr-FR" dirty="0"/>
                    </a:p>
                  </a:txBody>
                  <a:tcP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black"/>
                          </a:solidFill>
                          <a:effectLst/>
                          <a:uLnTx/>
                          <a:uFillTx/>
                          <a:latin typeface="Yu Gothic" panose="020B0400000000000000" pitchFamily="34" charset="-128"/>
                          <a:ea typeface="Yu Gothic" panose="020B0400000000000000" pitchFamily="34" charset="-128"/>
                          <a:cs typeface="+mn-cs"/>
                        </a:rPr>
                        <a:t>AWS </a:t>
                      </a:r>
                      <a:r>
                        <a:rPr kumimoji="0" lang="fr-FR" sz="1400" b="1" i="0" u="none" strike="noStrike" kern="1200" cap="none" spc="0" normalizeH="0" baseline="0" noProof="0" dirty="0" err="1">
                          <a:ln>
                            <a:noFill/>
                          </a:ln>
                          <a:solidFill>
                            <a:prstClr val="black"/>
                          </a:solidFill>
                          <a:effectLst/>
                          <a:uLnTx/>
                          <a:uFillTx/>
                          <a:latin typeface="Yu Gothic" panose="020B0400000000000000" pitchFamily="34" charset="-128"/>
                          <a:ea typeface="Yu Gothic" panose="020B0400000000000000" pitchFamily="34" charset="-128"/>
                          <a:cs typeface="+mn-cs"/>
                        </a:rPr>
                        <a:t>Elastic</a:t>
                      </a:r>
                      <a:r>
                        <a:rPr kumimoji="0" lang="fr-FR" sz="1400" b="1" i="0" u="none" strike="noStrike" kern="1200" cap="none" spc="0" normalizeH="0" baseline="0" noProof="0" dirty="0">
                          <a:ln>
                            <a:noFill/>
                          </a:ln>
                          <a:solidFill>
                            <a:prstClr val="black"/>
                          </a:solidFill>
                          <a:effectLst/>
                          <a:uLnTx/>
                          <a:uFillTx/>
                          <a:latin typeface="Yu Gothic" panose="020B0400000000000000" pitchFamily="34" charset="-128"/>
                          <a:ea typeface="Yu Gothic" panose="020B0400000000000000" pitchFamily="34" charset="-128"/>
                          <a:cs typeface="+mn-cs"/>
                        </a:rPr>
                        <a:t> </a:t>
                      </a:r>
                      <a:r>
                        <a:rPr kumimoji="0" lang="fr-FR" sz="1400" b="1" i="0" u="none" strike="noStrike" kern="1200" cap="none" spc="0" normalizeH="0" baseline="0" noProof="0" dirty="0" err="1">
                          <a:ln>
                            <a:noFill/>
                          </a:ln>
                          <a:solidFill>
                            <a:prstClr val="black"/>
                          </a:solidFill>
                          <a:effectLst/>
                          <a:uLnTx/>
                          <a:uFillTx/>
                          <a:latin typeface="Yu Gothic" panose="020B0400000000000000" pitchFamily="34" charset="-128"/>
                          <a:ea typeface="Yu Gothic" panose="020B0400000000000000" pitchFamily="34" charset="-128"/>
                          <a:cs typeface="+mn-cs"/>
                        </a:rPr>
                        <a:t>Beanstalk</a:t>
                      </a:r>
                      <a:r>
                        <a:rPr kumimoji="0" lang="fr-FR" sz="1400" b="1" i="0" u="none" strike="noStrike" kern="1200" cap="none" spc="0" normalizeH="0" baseline="0" noProof="0" dirty="0">
                          <a:ln>
                            <a:noFill/>
                          </a:ln>
                          <a:solidFill>
                            <a:prstClr val="black"/>
                          </a:solidFill>
                          <a:effectLst/>
                          <a:uLnTx/>
                          <a:uFillTx/>
                          <a:latin typeface="Yu Gothic" panose="020B0400000000000000" pitchFamily="34" charset="-128"/>
                          <a:ea typeface="Yu Gothic" panose="020B0400000000000000" pitchFamily="34" charset="-128"/>
                          <a:cs typeface="+mn-cs"/>
                        </a:rPr>
                        <a:t> </a:t>
                      </a:r>
                      <a:r>
                        <a:rPr kumimoji="0" lang="fr-FR" sz="1400" b="0" i="0" u="none" strike="noStrike" kern="1200" cap="none" spc="0" normalizeH="0" baseline="0" noProof="0" dirty="0">
                          <a:ln>
                            <a:noFill/>
                          </a:ln>
                          <a:solidFill>
                            <a:prstClr val="black"/>
                          </a:solidFill>
                          <a:effectLst/>
                          <a:uLnTx/>
                          <a:uFillTx/>
                          <a:latin typeface="Yu Gothic" panose="020B0400000000000000" pitchFamily="34" charset="-128"/>
                          <a:ea typeface="Yu Gothic" panose="020B0400000000000000" pitchFamily="34" charset="-128"/>
                          <a:cs typeface="+mn-cs"/>
                        </a:rPr>
                        <a:t>est un service de déploiement automatique proposé par </a:t>
                      </a:r>
                      <a:r>
                        <a:rPr kumimoji="0" lang="fr-FR" sz="1400" b="1" i="0" u="none" strike="noStrike" kern="1200" cap="none" spc="0" normalizeH="0" baseline="0" noProof="0" dirty="0">
                          <a:ln>
                            <a:noFill/>
                          </a:ln>
                          <a:solidFill>
                            <a:prstClr val="black"/>
                          </a:solidFill>
                          <a:effectLst/>
                          <a:uLnTx/>
                          <a:uFillTx/>
                          <a:latin typeface="Yu Gothic" panose="020B0400000000000000" pitchFamily="34" charset="-128"/>
                          <a:ea typeface="Yu Gothic" panose="020B0400000000000000" pitchFamily="34" charset="-128"/>
                          <a:cs typeface="+mn-cs"/>
                        </a:rPr>
                        <a:t>Amazon Web Services (AWS), </a:t>
                      </a:r>
                      <a:r>
                        <a:rPr kumimoji="0" lang="fr-FR" sz="1400" b="0" i="0" u="none" strike="noStrike" kern="1200" cap="none" spc="0" normalizeH="0" baseline="0" noProof="0" dirty="0">
                          <a:ln>
                            <a:noFill/>
                          </a:ln>
                          <a:solidFill>
                            <a:prstClr val="black"/>
                          </a:solidFill>
                          <a:effectLst/>
                          <a:uLnTx/>
                          <a:uFillTx/>
                          <a:latin typeface="Yu Gothic" panose="020B0400000000000000" pitchFamily="34" charset="-128"/>
                          <a:ea typeface="Yu Gothic" panose="020B0400000000000000" pitchFamily="34" charset="-128"/>
                          <a:cs typeface="+mn-cs"/>
                        </a:rPr>
                        <a:t>permettant de déployer et gérer facilement des applications web, sans avoir à gérer l’infrastructure sous-jacente.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Yu Gothic" panose="020B0400000000000000" pitchFamily="34" charset="-128"/>
                          <a:ea typeface="Yu Gothic" panose="020B0400000000000000" pitchFamily="34" charset="-128"/>
                          <a:cs typeface="+mn-cs"/>
                        </a:rPr>
                        <a:t> * Permet de déployer en production les deux conteneurs (API </a:t>
                      </a:r>
                      <a:r>
                        <a:rPr kumimoji="0" lang="fr-FR" sz="1400" b="0" i="0" u="none" strike="noStrike" kern="1200" cap="none" spc="0" normalizeH="0" baseline="0" noProof="0" dirty="0" err="1">
                          <a:ln>
                            <a:noFill/>
                          </a:ln>
                          <a:solidFill>
                            <a:prstClr val="black"/>
                          </a:solidFill>
                          <a:effectLst/>
                          <a:uLnTx/>
                          <a:uFillTx/>
                          <a:latin typeface="Yu Gothic" panose="020B0400000000000000" pitchFamily="34" charset="-128"/>
                          <a:ea typeface="Yu Gothic" panose="020B0400000000000000" pitchFamily="34" charset="-128"/>
                          <a:cs typeface="+mn-cs"/>
                        </a:rPr>
                        <a:t>FastAPI</a:t>
                      </a:r>
                      <a:r>
                        <a:rPr kumimoji="0" lang="fr-FR" sz="1400" b="0" i="0" u="none" strike="noStrike" kern="1200" cap="none" spc="0" normalizeH="0" baseline="0" noProof="0" dirty="0">
                          <a:ln>
                            <a:noFill/>
                          </a:ln>
                          <a:solidFill>
                            <a:prstClr val="black"/>
                          </a:solidFill>
                          <a:effectLst/>
                          <a:uLnTx/>
                          <a:uFillTx/>
                          <a:latin typeface="Yu Gothic" panose="020B0400000000000000" pitchFamily="34" charset="-128"/>
                          <a:ea typeface="Yu Gothic" panose="020B0400000000000000" pitchFamily="34" charset="-128"/>
                          <a:cs typeface="+mn-cs"/>
                        </a:rPr>
                        <a:t> + Interface </a:t>
                      </a:r>
                      <a:r>
                        <a:rPr kumimoji="0" lang="fr-FR" sz="1400" b="0" i="0" u="none" strike="noStrike" kern="1200" cap="none" spc="0" normalizeH="0" baseline="0" noProof="0" dirty="0" err="1">
                          <a:ln>
                            <a:noFill/>
                          </a:ln>
                          <a:solidFill>
                            <a:prstClr val="black"/>
                          </a:solidFill>
                          <a:effectLst/>
                          <a:uLnTx/>
                          <a:uFillTx/>
                          <a:latin typeface="Yu Gothic" panose="020B0400000000000000" pitchFamily="34" charset="-128"/>
                          <a:ea typeface="Yu Gothic" panose="020B0400000000000000" pitchFamily="34" charset="-128"/>
                          <a:cs typeface="+mn-cs"/>
                        </a:rPr>
                        <a:t>Streamlit</a:t>
                      </a:r>
                      <a:r>
                        <a:rPr kumimoji="0" lang="fr-FR" sz="1400" b="0" i="0" u="none" strike="noStrike" kern="1200" cap="none" spc="0" normalizeH="0" baseline="0" noProof="0" dirty="0">
                          <a:ln>
                            <a:noFill/>
                          </a:ln>
                          <a:solidFill>
                            <a:prstClr val="black"/>
                          </a:solidFill>
                          <a:effectLst/>
                          <a:uLnTx/>
                          <a:uFillTx/>
                          <a:latin typeface="Yu Gothic" panose="020B0400000000000000" pitchFamily="34" charset="-128"/>
                          <a:ea typeface="Yu Gothic" panose="020B0400000000000000" pitchFamily="34" charset="-128"/>
                          <a:cs typeface="+mn-cs"/>
                        </a:rPr>
                        <a:t>) dans un environnement unique, et facilite l’automatisation avec GitHub Actions.</a:t>
                      </a:r>
                    </a:p>
                  </a:txBody>
                  <a:tcPr>
                    <a:solidFill>
                      <a:schemeClr val="bg2"/>
                    </a:solidFill>
                  </a:tcPr>
                </a:tc>
                <a:extLst>
                  <a:ext uri="{0D108BD9-81ED-4DB2-BD59-A6C34878D82A}">
                    <a16:rowId xmlns:a16="http://schemas.microsoft.com/office/drawing/2014/main" val="1833670092"/>
                  </a:ext>
                </a:extLst>
              </a:tr>
            </a:tbl>
          </a:graphicData>
        </a:graphic>
      </p:graphicFrame>
      <p:pic>
        <p:nvPicPr>
          <p:cNvPr id="5" name="Image 4">
            <a:extLst>
              <a:ext uri="{FF2B5EF4-FFF2-40B4-BE49-F238E27FC236}">
                <a16:creationId xmlns:a16="http://schemas.microsoft.com/office/drawing/2014/main" id="{F391E324-4279-86B4-E167-B05748045CEC}"/>
              </a:ext>
            </a:extLst>
          </p:cNvPr>
          <p:cNvPicPr>
            <a:picLocks noChangeAspect="1"/>
          </p:cNvPicPr>
          <p:nvPr/>
        </p:nvPicPr>
        <p:blipFill>
          <a:blip r:embed="rId3"/>
          <a:stretch>
            <a:fillRect/>
          </a:stretch>
        </p:blipFill>
        <p:spPr>
          <a:xfrm>
            <a:off x="706806" y="1066537"/>
            <a:ext cx="3200677" cy="999831"/>
          </a:xfrm>
          <a:prstGeom prst="rect">
            <a:avLst/>
          </a:prstGeom>
        </p:spPr>
      </p:pic>
      <p:pic>
        <p:nvPicPr>
          <p:cNvPr id="6" name="Image 5">
            <a:extLst>
              <a:ext uri="{FF2B5EF4-FFF2-40B4-BE49-F238E27FC236}">
                <a16:creationId xmlns:a16="http://schemas.microsoft.com/office/drawing/2014/main" id="{D8D7AE61-A099-68AC-0091-01C8FA1692F2}"/>
              </a:ext>
            </a:extLst>
          </p:cNvPr>
          <p:cNvPicPr>
            <a:picLocks noChangeAspect="1"/>
          </p:cNvPicPr>
          <p:nvPr/>
        </p:nvPicPr>
        <p:blipFill>
          <a:blip r:embed="rId4"/>
          <a:stretch>
            <a:fillRect/>
          </a:stretch>
        </p:blipFill>
        <p:spPr>
          <a:xfrm>
            <a:off x="515165" y="2325134"/>
            <a:ext cx="3200677" cy="1243692"/>
          </a:xfrm>
          <a:prstGeom prst="rect">
            <a:avLst/>
          </a:prstGeom>
        </p:spPr>
      </p:pic>
      <p:pic>
        <p:nvPicPr>
          <p:cNvPr id="7" name="Image 6">
            <a:extLst>
              <a:ext uri="{FF2B5EF4-FFF2-40B4-BE49-F238E27FC236}">
                <a16:creationId xmlns:a16="http://schemas.microsoft.com/office/drawing/2014/main" id="{FCF393DF-AF3E-71F6-4300-DC9FCB1AB8A8}"/>
              </a:ext>
            </a:extLst>
          </p:cNvPr>
          <p:cNvPicPr>
            <a:picLocks noChangeAspect="1"/>
          </p:cNvPicPr>
          <p:nvPr/>
        </p:nvPicPr>
        <p:blipFill>
          <a:blip r:embed="rId5"/>
          <a:stretch>
            <a:fillRect/>
          </a:stretch>
        </p:blipFill>
        <p:spPr>
          <a:xfrm>
            <a:off x="603838" y="4009302"/>
            <a:ext cx="3375302" cy="999831"/>
          </a:xfrm>
          <a:prstGeom prst="rect">
            <a:avLst/>
          </a:prstGeom>
        </p:spPr>
      </p:pic>
      <p:pic>
        <p:nvPicPr>
          <p:cNvPr id="8" name="Image 7">
            <a:extLst>
              <a:ext uri="{FF2B5EF4-FFF2-40B4-BE49-F238E27FC236}">
                <a16:creationId xmlns:a16="http://schemas.microsoft.com/office/drawing/2014/main" id="{9D67F748-4E7E-5577-0A2B-F5B8FB277C8E}"/>
              </a:ext>
            </a:extLst>
          </p:cNvPr>
          <p:cNvPicPr>
            <a:picLocks noChangeAspect="1"/>
          </p:cNvPicPr>
          <p:nvPr/>
        </p:nvPicPr>
        <p:blipFill>
          <a:blip r:embed="rId6"/>
          <a:stretch>
            <a:fillRect/>
          </a:stretch>
        </p:blipFill>
        <p:spPr>
          <a:xfrm>
            <a:off x="1246747" y="5451939"/>
            <a:ext cx="1737511" cy="481626"/>
          </a:xfrm>
          <a:prstGeom prst="rect">
            <a:avLst/>
          </a:prstGeom>
        </p:spPr>
      </p:pic>
      <p:pic>
        <p:nvPicPr>
          <p:cNvPr id="9" name="Image 8">
            <a:extLst>
              <a:ext uri="{FF2B5EF4-FFF2-40B4-BE49-F238E27FC236}">
                <a16:creationId xmlns:a16="http://schemas.microsoft.com/office/drawing/2014/main" id="{E7E0052F-C033-86B7-0988-E12AE6F1BE10}"/>
              </a:ext>
            </a:extLst>
          </p:cNvPr>
          <p:cNvPicPr>
            <a:picLocks noChangeAspect="1"/>
          </p:cNvPicPr>
          <p:nvPr/>
        </p:nvPicPr>
        <p:blipFill>
          <a:blip r:embed="rId7"/>
          <a:stretch>
            <a:fillRect/>
          </a:stretch>
        </p:blipFill>
        <p:spPr>
          <a:xfrm>
            <a:off x="317436" y="6233983"/>
            <a:ext cx="3979415" cy="530843"/>
          </a:xfrm>
          <a:prstGeom prst="rect">
            <a:avLst/>
          </a:prstGeom>
        </p:spPr>
      </p:pic>
      <p:sp>
        <p:nvSpPr>
          <p:cNvPr id="10" name="Espace réservé du numéro de diapositive 3">
            <a:extLst>
              <a:ext uri="{FF2B5EF4-FFF2-40B4-BE49-F238E27FC236}">
                <a16:creationId xmlns:a16="http://schemas.microsoft.com/office/drawing/2014/main" id="{61404C22-4FD4-FAB7-FDCB-8A28A40E791A}"/>
              </a:ext>
            </a:extLst>
          </p:cNvPr>
          <p:cNvSpPr>
            <a:spLocks noGrp="1"/>
          </p:cNvSpPr>
          <p:nvPr>
            <p:ph type="sldNum" sz="quarter" idx="12"/>
          </p:nvPr>
        </p:nvSpPr>
        <p:spPr>
          <a:xfrm>
            <a:off x="9172732" y="6419030"/>
            <a:ext cx="2819399" cy="345796"/>
          </a:xfrm>
        </p:spPr>
        <p:txBody>
          <a:bodyPr/>
          <a:lstStyle/>
          <a:p>
            <a:r>
              <a:rPr lang="en-US" sz="2400" dirty="0"/>
              <a:t>5</a:t>
            </a:r>
          </a:p>
        </p:txBody>
      </p:sp>
    </p:spTree>
    <p:extLst>
      <p:ext uri="{BB962C8B-B14F-4D97-AF65-F5344CB8AC3E}">
        <p14:creationId xmlns:p14="http://schemas.microsoft.com/office/powerpoint/2010/main" val="3123605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CA9753-03E8-91E8-2F20-F8FD1D2F694C}"/>
              </a:ext>
            </a:extLst>
          </p:cNvPr>
          <p:cNvSpPr>
            <a:spLocks noGrp="1"/>
          </p:cNvSpPr>
          <p:nvPr>
            <p:ph type="title"/>
          </p:nvPr>
        </p:nvSpPr>
        <p:spPr>
          <a:xfrm>
            <a:off x="936885" y="104931"/>
            <a:ext cx="10972800" cy="614598"/>
          </a:xfrm>
        </p:spPr>
        <p:txBody>
          <a:bodyPr>
            <a:normAutofit/>
          </a:bodyPr>
          <a:lstStyle/>
          <a:p>
            <a:r>
              <a:rPr lang="fr-FR" sz="3600" b="1" dirty="0" err="1">
                <a:solidFill>
                  <a:schemeClr val="accent1">
                    <a:lumMod val="75000"/>
                  </a:schemeClr>
                </a:solidFill>
                <a:latin typeface="Yu Gothic" panose="020B0400000000000000" pitchFamily="34" charset="-128"/>
                <a:ea typeface="Yu Gothic" panose="020B0400000000000000" pitchFamily="34" charset="-128"/>
              </a:rPr>
              <a:t>Deploiement</a:t>
            </a:r>
            <a:r>
              <a:rPr lang="fr-FR" sz="3600" b="1" dirty="0">
                <a:solidFill>
                  <a:schemeClr val="accent1">
                    <a:lumMod val="75000"/>
                  </a:schemeClr>
                </a:solidFill>
                <a:latin typeface="Yu Gothic" panose="020B0400000000000000" pitchFamily="34" charset="-128"/>
                <a:ea typeface="Yu Gothic" panose="020B0400000000000000" pitchFamily="34" charset="-128"/>
              </a:rPr>
              <a:t> de l’API dans le cloud</a:t>
            </a:r>
          </a:p>
        </p:txBody>
      </p:sp>
      <p:sp>
        <p:nvSpPr>
          <p:cNvPr id="3" name="Espace réservé du contenu 2">
            <a:extLst>
              <a:ext uri="{FF2B5EF4-FFF2-40B4-BE49-F238E27FC236}">
                <a16:creationId xmlns:a16="http://schemas.microsoft.com/office/drawing/2014/main" id="{238D6EDF-5387-C29B-BAA2-FD52188C3ABB}"/>
              </a:ext>
            </a:extLst>
          </p:cNvPr>
          <p:cNvSpPr>
            <a:spLocks noGrp="1"/>
          </p:cNvSpPr>
          <p:nvPr>
            <p:ph idx="1"/>
          </p:nvPr>
        </p:nvSpPr>
        <p:spPr>
          <a:xfrm>
            <a:off x="936885" y="719529"/>
            <a:ext cx="10972800" cy="6138471"/>
          </a:xfrm>
        </p:spPr>
        <p:txBody>
          <a:bodyPr/>
          <a:lstStyle/>
          <a:p>
            <a:pPr marL="0" marR="0" lvl="0" indent="0" algn="l" defTabSz="457200" rtl="0" eaLnBrk="1" fontAlgn="auto" latinLnBrk="0" hangingPunct="1">
              <a:lnSpc>
                <a:spcPct val="100000"/>
              </a:lnSpc>
              <a:spcBef>
                <a:spcPts val="1000"/>
              </a:spcBef>
              <a:spcAft>
                <a:spcPts val="0"/>
              </a:spcAft>
              <a:buClr>
                <a:srgbClr val="B31166"/>
              </a:buClr>
              <a:buSzPct val="80000"/>
              <a:buFont typeface="Wingdings 3" charset="2"/>
              <a:buNone/>
              <a:tabLst/>
              <a:defRPr/>
            </a:pPr>
            <a:r>
              <a:rPr kumimoji="0" lang="fr-FR" sz="1800" b="1" i="0" u="none" strike="noStrike" kern="1200" cap="none" spc="0" normalizeH="0" baseline="0" noProof="0" dirty="0">
                <a:ln>
                  <a:noFill/>
                </a:ln>
                <a:solidFill>
                  <a:prstClr val="black">
                    <a:lumMod val="75000"/>
                    <a:lumOff val="25000"/>
                  </a:prstClr>
                </a:solidFill>
                <a:effectLst/>
                <a:uLnTx/>
                <a:uFillTx/>
                <a:latin typeface="Yu Gothic" panose="020B0400000000000000" pitchFamily="34" charset="-128"/>
                <a:ea typeface="Yu Gothic" panose="020B0400000000000000" pitchFamily="34" charset="-128"/>
                <a:cs typeface="+mn-cs"/>
              </a:rPr>
              <a:t> </a:t>
            </a:r>
            <a:r>
              <a:rPr kumimoji="0" lang="fr-FR" sz="1800" b="0" i="0" u="none" strike="noStrike" kern="1200" cap="none" spc="0" normalizeH="0" baseline="0" noProof="0" dirty="0">
                <a:ln>
                  <a:noFill/>
                </a:ln>
                <a:solidFill>
                  <a:prstClr val="black">
                    <a:lumMod val="75000"/>
                    <a:lumOff val="25000"/>
                  </a:prstClr>
                </a:solidFill>
                <a:effectLst/>
                <a:uLnTx/>
                <a:uFillTx/>
                <a:latin typeface="Yu Gothic" panose="020B0400000000000000" pitchFamily="34" charset="-128"/>
                <a:ea typeface="Yu Gothic" panose="020B0400000000000000" pitchFamily="34" charset="-128"/>
                <a:cs typeface="+mn-cs"/>
              </a:rPr>
              <a:t>❑ </a:t>
            </a:r>
            <a:r>
              <a:rPr kumimoji="0" lang="fr-FR" sz="1800" b="1" i="0" u="none" strike="noStrike" kern="1200" cap="none" spc="0" normalizeH="0" baseline="0" noProof="0" dirty="0" err="1">
                <a:ln>
                  <a:noFill/>
                </a:ln>
                <a:solidFill>
                  <a:prstClr val="black">
                    <a:lumMod val="75000"/>
                    <a:lumOff val="25000"/>
                  </a:prstClr>
                </a:solidFill>
                <a:effectLst/>
                <a:uLnTx/>
                <a:uFillTx/>
                <a:latin typeface="Yu Gothic" panose="020B0400000000000000" pitchFamily="34" charset="-128"/>
                <a:ea typeface="Yu Gothic" panose="020B0400000000000000" pitchFamily="34" charset="-128"/>
                <a:cs typeface="+mn-cs"/>
              </a:rPr>
              <a:t>Swagger</a:t>
            </a:r>
            <a:r>
              <a:rPr kumimoji="0" lang="fr-FR" sz="1800" b="1" i="0" u="none" strike="noStrike" kern="1200" cap="none" spc="0" normalizeH="0" baseline="0" noProof="0" dirty="0">
                <a:ln>
                  <a:noFill/>
                </a:ln>
                <a:solidFill>
                  <a:prstClr val="black">
                    <a:lumMod val="75000"/>
                    <a:lumOff val="25000"/>
                  </a:prstClr>
                </a:solidFill>
                <a:effectLst/>
                <a:uLnTx/>
                <a:uFillTx/>
                <a:latin typeface="Yu Gothic" panose="020B0400000000000000" pitchFamily="34" charset="-128"/>
                <a:ea typeface="Yu Gothic" panose="020B0400000000000000" pitchFamily="34" charset="-128"/>
                <a:cs typeface="+mn-cs"/>
              </a:rPr>
              <a:t> est une interface web interactive générée automatiquement par </a:t>
            </a:r>
            <a:r>
              <a:rPr kumimoji="0" lang="fr-FR" sz="1800" b="1" i="0" u="none" strike="noStrike" kern="1200" cap="none" spc="0" normalizeH="0" baseline="0" noProof="0" dirty="0" err="1">
                <a:ln>
                  <a:noFill/>
                </a:ln>
                <a:solidFill>
                  <a:prstClr val="black">
                    <a:lumMod val="75000"/>
                    <a:lumOff val="25000"/>
                  </a:prstClr>
                </a:solidFill>
                <a:effectLst/>
                <a:uLnTx/>
                <a:uFillTx/>
                <a:latin typeface="Yu Gothic" panose="020B0400000000000000" pitchFamily="34" charset="-128"/>
                <a:ea typeface="Yu Gothic" panose="020B0400000000000000" pitchFamily="34" charset="-128"/>
                <a:cs typeface="+mn-cs"/>
              </a:rPr>
              <a:t>FastAPI</a:t>
            </a:r>
            <a:r>
              <a:rPr kumimoji="0" lang="fr-FR" sz="1800" b="1" i="0" u="none" strike="noStrike" kern="1200" cap="none" spc="0" normalizeH="0" baseline="0" noProof="0" dirty="0">
                <a:ln>
                  <a:noFill/>
                </a:ln>
                <a:solidFill>
                  <a:prstClr val="black">
                    <a:lumMod val="75000"/>
                    <a:lumOff val="25000"/>
                  </a:prstClr>
                </a:solidFill>
                <a:effectLst/>
                <a:uLnTx/>
                <a:uFillTx/>
                <a:latin typeface="Yu Gothic" panose="020B0400000000000000" pitchFamily="34" charset="-128"/>
                <a:ea typeface="Yu Gothic" panose="020B0400000000000000" pitchFamily="34" charset="-128"/>
                <a:cs typeface="+mn-cs"/>
              </a:rPr>
              <a:t> pour documenter et tester l’API, accessible via /docs sur l’URL de l’API.</a:t>
            </a:r>
          </a:p>
          <a:p>
            <a:pPr marL="0" lvl="0" indent="0" defTabSz="457200">
              <a:lnSpc>
                <a:spcPct val="100000"/>
              </a:lnSpc>
              <a:spcBef>
                <a:spcPts val="1000"/>
              </a:spcBef>
              <a:buClr>
                <a:srgbClr val="B31166"/>
              </a:buClr>
              <a:buSzPct val="80000"/>
              <a:buNone/>
              <a:defRPr/>
            </a:pPr>
            <a:r>
              <a:rPr kumimoji="0" lang="fr-FR" sz="1800" b="1" i="0" u="none" strike="noStrike" kern="1200" cap="none" spc="0" normalizeH="0" baseline="0" noProof="0" dirty="0">
                <a:ln>
                  <a:noFill/>
                </a:ln>
                <a:solidFill>
                  <a:prstClr val="black">
                    <a:lumMod val="75000"/>
                    <a:lumOff val="25000"/>
                  </a:prstClr>
                </a:solidFill>
                <a:effectLst/>
                <a:uLnTx/>
                <a:uFillTx/>
                <a:latin typeface="Yu Gothic" panose="020B0400000000000000" pitchFamily="34" charset="-128"/>
                <a:ea typeface="Yu Gothic" panose="020B0400000000000000" pitchFamily="34" charset="-128"/>
                <a:cs typeface="+mn-cs"/>
              </a:rPr>
              <a:t> </a:t>
            </a:r>
            <a:r>
              <a:rPr kumimoji="0" lang="fr-FR" sz="1800" b="0" i="0" u="none" strike="noStrike" kern="1200" cap="none" spc="0" normalizeH="0" baseline="0" noProof="0" dirty="0">
                <a:ln>
                  <a:noFill/>
                </a:ln>
                <a:solidFill>
                  <a:prstClr val="black">
                    <a:lumMod val="75000"/>
                    <a:lumOff val="25000"/>
                  </a:prstClr>
                </a:solidFill>
                <a:effectLst/>
                <a:uLnTx/>
                <a:uFillTx/>
                <a:latin typeface="Yu Gothic" panose="020B0400000000000000" pitchFamily="34" charset="-128"/>
                <a:ea typeface="Yu Gothic" panose="020B0400000000000000" pitchFamily="34" charset="-128"/>
                <a:cs typeface="+mn-cs"/>
              </a:rPr>
              <a:t>❑ </a:t>
            </a:r>
            <a:r>
              <a:rPr kumimoji="0" lang="fr-FR" sz="1800" b="1" i="0" u="none" strike="noStrike" kern="1200" cap="none" spc="0" normalizeH="0" baseline="0" noProof="0" dirty="0">
                <a:ln>
                  <a:noFill/>
                </a:ln>
                <a:solidFill>
                  <a:prstClr val="black">
                    <a:lumMod val="75000"/>
                    <a:lumOff val="25000"/>
                  </a:prstClr>
                </a:solidFill>
                <a:effectLst/>
                <a:uLnTx/>
                <a:uFillTx/>
                <a:latin typeface="Yu Gothic" panose="020B0400000000000000" pitchFamily="34" charset="-128"/>
                <a:ea typeface="Yu Gothic" panose="020B0400000000000000" pitchFamily="34" charset="-128"/>
                <a:cs typeface="+mn-cs"/>
              </a:rPr>
              <a:t>Lien : </a:t>
            </a:r>
            <a:r>
              <a:rPr lang="fr-FR" sz="1800" b="1" dirty="0">
                <a:solidFill>
                  <a:srgbClr val="0070C0"/>
                </a:solidFill>
                <a:latin typeface="Yu Gothic" panose="020B0400000000000000" pitchFamily="34" charset="-128"/>
                <a:ea typeface="Yu Gothic" panose="020B0400000000000000" pitchFamily="34" charset="-128"/>
                <a:hlinkClick r:id="rId3"/>
              </a:rPr>
              <a:t>http://solvability-env-1.eba-bbejpb38.eu-west-3.elasticbeanstalk.com/docs</a:t>
            </a:r>
            <a:endParaRPr lang="fr-FR" sz="1800" b="1" dirty="0">
              <a:solidFill>
                <a:srgbClr val="0070C0"/>
              </a:solidFill>
              <a:latin typeface="Yu Gothic" panose="020B0400000000000000" pitchFamily="34" charset="-128"/>
              <a:ea typeface="Yu Gothic" panose="020B0400000000000000" pitchFamily="34" charset="-128"/>
            </a:endParaRPr>
          </a:p>
          <a:p>
            <a:pPr marL="0" lvl="0" indent="0" defTabSz="457200">
              <a:lnSpc>
                <a:spcPct val="100000"/>
              </a:lnSpc>
              <a:spcBef>
                <a:spcPts val="1000"/>
              </a:spcBef>
              <a:buClr>
                <a:srgbClr val="B31166"/>
              </a:buClr>
              <a:buSzPct val="80000"/>
              <a:buNone/>
              <a:defRPr/>
            </a:pPr>
            <a:endParaRPr lang="fr-FR" dirty="0"/>
          </a:p>
          <a:p>
            <a:endParaRPr lang="fr-FR" dirty="0"/>
          </a:p>
        </p:txBody>
      </p:sp>
      <p:pic>
        <p:nvPicPr>
          <p:cNvPr id="5" name="Image 4">
            <a:extLst>
              <a:ext uri="{FF2B5EF4-FFF2-40B4-BE49-F238E27FC236}">
                <a16:creationId xmlns:a16="http://schemas.microsoft.com/office/drawing/2014/main" id="{ECEC44D2-BBCF-F53F-C62B-41201A41072E}"/>
              </a:ext>
            </a:extLst>
          </p:cNvPr>
          <p:cNvPicPr>
            <a:picLocks noChangeAspect="1"/>
          </p:cNvPicPr>
          <p:nvPr/>
        </p:nvPicPr>
        <p:blipFill>
          <a:blip r:embed="rId4"/>
          <a:stretch>
            <a:fillRect/>
          </a:stretch>
        </p:blipFill>
        <p:spPr>
          <a:xfrm>
            <a:off x="1663907" y="1926236"/>
            <a:ext cx="8986603" cy="4729397"/>
          </a:xfrm>
          <a:prstGeom prst="rect">
            <a:avLst/>
          </a:prstGeom>
        </p:spPr>
      </p:pic>
      <p:sp>
        <p:nvSpPr>
          <p:cNvPr id="6" name="Espace réservé du numéro de diapositive 3">
            <a:extLst>
              <a:ext uri="{FF2B5EF4-FFF2-40B4-BE49-F238E27FC236}">
                <a16:creationId xmlns:a16="http://schemas.microsoft.com/office/drawing/2014/main" id="{E8DB0A47-CDEA-9FAE-9DB9-F26DC7C53F0D}"/>
              </a:ext>
            </a:extLst>
          </p:cNvPr>
          <p:cNvSpPr>
            <a:spLocks noGrp="1"/>
          </p:cNvSpPr>
          <p:nvPr>
            <p:ph type="sldNum" sz="quarter" idx="12"/>
          </p:nvPr>
        </p:nvSpPr>
        <p:spPr>
          <a:xfrm>
            <a:off x="9007841" y="6407273"/>
            <a:ext cx="2819399" cy="345796"/>
          </a:xfrm>
        </p:spPr>
        <p:txBody>
          <a:bodyPr/>
          <a:lstStyle/>
          <a:p>
            <a:r>
              <a:rPr lang="en-US" sz="2400" dirty="0"/>
              <a:t>6</a:t>
            </a:r>
          </a:p>
        </p:txBody>
      </p:sp>
    </p:spTree>
    <p:extLst>
      <p:ext uri="{BB962C8B-B14F-4D97-AF65-F5344CB8AC3E}">
        <p14:creationId xmlns:p14="http://schemas.microsoft.com/office/powerpoint/2010/main" val="802531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6461A3-3113-615A-8A71-B644AFCF23D4}"/>
              </a:ext>
            </a:extLst>
          </p:cNvPr>
          <p:cNvSpPr>
            <a:spLocks noGrp="1"/>
          </p:cNvSpPr>
          <p:nvPr>
            <p:ph type="title"/>
          </p:nvPr>
        </p:nvSpPr>
        <p:spPr>
          <a:xfrm>
            <a:off x="921895" y="157397"/>
            <a:ext cx="10972800" cy="637082"/>
          </a:xfrm>
        </p:spPr>
        <p:txBody>
          <a:bodyPr>
            <a:normAutofit/>
          </a:bodyPr>
          <a:lstStyle/>
          <a:p>
            <a:r>
              <a:rPr lang="fr-FR" sz="3200" b="1" dirty="0">
                <a:solidFill>
                  <a:schemeClr val="accent1">
                    <a:lumMod val="75000"/>
                  </a:schemeClr>
                </a:solidFill>
                <a:latin typeface="Yu Gothic" panose="020B0400000000000000" pitchFamily="34" charset="-128"/>
                <a:ea typeface="Yu Gothic" panose="020B0400000000000000" pitchFamily="34" charset="-128"/>
              </a:rPr>
              <a:t>Interface utilisateur de l'application</a:t>
            </a:r>
            <a:endParaRPr lang="fr-FR" sz="3200" dirty="0">
              <a:solidFill>
                <a:schemeClr val="accent1">
                  <a:lumMod val="75000"/>
                </a:schemeClr>
              </a:solidFill>
            </a:endParaRPr>
          </a:p>
        </p:txBody>
      </p:sp>
      <p:sp>
        <p:nvSpPr>
          <p:cNvPr id="3" name="Espace réservé du contenu 2">
            <a:extLst>
              <a:ext uri="{FF2B5EF4-FFF2-40B4-BE49-F238E27FC236}">
                <a16:creationId xmlns:a16="http://schemas.microsoft.com/office/drawing/2014/main" id="{22AD28F1-51ED-454B-726B-5BB4764F6B72}"/>
              </a:ext>
            </a:extLst>
          </p:cNvPr>
          <p:cNvSpPr>
            <a:spLocks noGrp="1"/>
          </p:cNvSpPr>
          <p:nvPr>
            <p:ph idx="1"/>
          </p:nvPr>
        </p:nvSpPr>
        <p:spPr>
          <a:xfrm>
            <a:off x="921895" y="794479"/>
            <a:ext cx="10972800" cy="6011055"/>
          </a:xfrm>
        </p:spPr>
        <p:txBody>
          <a:bodyPr/>
          <a:lstStyle/>
          <a:p>
            <a:pPr marL="0" indent="0">
              <a:buNone/>
            </a:pPr>
            <a:r>
              <a:rPr lang="fr-FR" dirty="0">
                <a:solidFill>
                  <a:prstClr val="black">
                    <a:lumMod val="75000"/>
                    <a:lumOff val="25000"/>
                  </a:prstClr>
                </a:solidFill>
                <a:latin typeface="Yu Gothic" panose="020B0400000000000000" pitchFamily="34" charset="-128"/>
                <a:ea typeface="Yu Gothic" panose="020B0400000000000000" pitchFamily="34" charset="-128"/>
              </a:rPr>
              <a:t>❑ </a:t>
            </a:r>
            <a:r>
              <a:rPr lang="fr-FR" b="1" dirty="0">
                <a:latin typeface="Yu Gothic" panose="020B0400000000000000" pitchFamily="34" charset="-128"/>
                <a:ea typeface="Yu Gothic" panose="020B0400000000000000" pitchFamily="34" charset="-128"/>
              </a:rPr>
              <a:t>Conception d'une application </a:t>
            </a:r>
            <a:r>
              <a:rPr lang="fr-FR" b="1" dirty="0" err="1">
                <a:latin typeface="Yu Gothic" panose="020B0400000000000000" pitchFamily="34" charset="-128"/>
                <a:ea typeface="Yu Gothic" panose="020B0400000000000000" pitchFamily="34" charset="-128"/>
              </a:rPr>
              <a:t>Streamlit</a:t>
            </a:r>
            <a:r>
              <a:rPr lang="fr-FR" b="1" dirty="0">
                <a:latin typeface="Yu Gothic" panose="020B0400000000000000" pitchFamily="34" charset="-128"/>
                <a:ea typeface="Yu Gothic" panose="020B0400000000000000" pitchFamily="34" charset="-128"/>
              </a:rPr>
              <a:t> qui interagit avec </a:t>
            </a:r>
            <a:r>
              <a:rPr lang="fr-FR" b="1" dirty="0" err="1">
                <a:latin typeface="Yu Gothic" panose="020B0400000000000000" pitchFamily="34" charset="-128"/>
                <a:ea typeface="Yu Gothic" panose="020B0400000000000000" pitchFamily="34" charset="-128"/>
              </a:rPr>
              <a:t>FastApi</a:t>
            </a:r>
            <a:endParaRPr lang="fr-FR" b="1" dirty="0">
              <a:latin typeface="Yu Gothic" panose="020B0400000000000000" pitchFamily="34" charset="-128"/>
              <a:ea typeface="Yu Gothic" panose="020B0400000000000000" pitchFamily="34" charset="-128"/>
            </a:endParaRPr>
          </a:p>
          <a:p>
            <a:pPr marL="0" indent="0">
              <a:buNone/>
            </a:pPr>
            <a:r>
              <a:rPr lang="fr-FR" b="1" dirty="0">
                <a:latin typeface="Yu Gothic" panose="020B0400000000000000" pitchFamily="34" charset="-128"/>
                <a:ea typeface="Yu Gothic" panose="020B0400000000000000" pitchFamily="34" charset="-128"/>
              </a:rPr>
              <a:t> </a:t>
            </a:r>
            <a:r>
              <a:rPr lang="fr-FR" dirty="0">
                <a:solidFill>
                  <a:prstClr val="black">
                    <a:lumMod val="75000"/>
                    <a:lumOff val="25000"/>
                  </a:prstClr>
                </a:solidFill>
                <a:latin typeface="Yu Gothic" panose="020B0400000000000000" pitchFamily="34" charset="-128"/>
                <a:ea typeface="Yu Gothic" panose="020B0400000000000000" pitchFamily="34" charset="-128"/>
              </a:rPr>
              <a:t>❑ </a:t>
            </a:r>
            <a:r>
              <a:rPr lang="fr-FR" b="1" dirty="0">
                <a:latin typeface="Yu Gothic" panose="020B0400000000000000" pitchFamily="34" charset="-128"/>
                <a:ea typeface="Yu Gothic" panose="020B0400000000000000" pitchFamily="34" charset="-128"/>
              </a:rPr>
              <a:t>Lien de l’application </a:t>
            </a:r>
            <a:r>
              <a:rPr lang="fr-FR" dirty="0">
                <a:latin typeface="Yu Gothic" panose="020B0400000000000000" pitchFamily="34" charset="-128"/>
                <a:ea typeface="Yu Gothic" panose="020B0400000000000000" pitchFamily="34" charset="-128"/>
              </a:rPr>
              <a:t>: </a:t>
            </a:r>
            <a:r>
              <a:rPr lang="fr-FR" b="1" dirty="0">
                <a:solidFill>
                  <a:srgbClr val="0070C0"/>
                </a:solidFill>
                <a:latin typeface="Yu Gothic" panose="020B0400000000000000" pitchFamily="34" charset="-128"/>
                <a:ea typeface="Yu Gothic" panose="020B0400000000000000" pitchFamily="34" charset="-128"/>
                <a:hlinkClick r:id="rId3"/>
              </a:rPr>
              <a:t>http://solvadashboard-env.eba-cmnw3sse.eu-west-3.elasticbeanstalk.com/</a:t>
            </a:r>
            <a:endParaRPr lang="fr-FR" b="1" dirty="0">
              <a:solidFill>
                <a:srgbClr val="0070C0"/>
              </a:solidFill>
              <a:latin typeface="Yu Gothic" panose="020B0400000000000000" pitchFamily="34" charset="-128"/>
              <a:ea typeface="Yu Gothic" panose="020B0400000000000000" pitchFamily="34" charset="-128"/>
            </a:endParaRPr>
          </a:p>
          <a:p>
            <a:pPr marL="0" indent="0">
              <a:buNone/>
            </a:pPr>
            <a:endParaRPr lang="fr-FR" dirty="0"/>
          </a:p>
          <a:p>
            <a:endParaRPr lang="fr-FR" dirty="0"/>
          </a:p>
        </p:txBody>
      </p:sp>
      <p:pic>
        <p:nvPicPr>
          <p:cNvPr id="5" name="Image 4">
            <a:extLst>
              <a:ext uri="{FF2B5EF4-FFF2-40B4-BE49-F238E27FC236}">
                <a16:creationId xmlns:a16="http://schemas.microsoft.com/office/drawing/2014/main" id="{61EB94B7-B5ED-C1D2-04BF-0DEF39294EA4}"/>
              </a:ext>
            </a:extLst>
          </p:cNvPr>
          <p:cNvPicPr>
            <a:picLocks noChangeAspect="1"/>
          </p:cNvPicPr>
          <p:nvPr/>
        </p:nvPicPr>
        <p:blipFill>
          <a:blip r:embed="rId4"/>
          <a:stretch>
            <a:fillRect/>
          </a:stretch>
        </p:blipFill>
        <p:spPr>
          <a:xfrm>
            <a:off x="1693889" y="2061148"/>
            <a:ext cx="9833548" cy="4711437"/>
          </a:xfrm>
          <a:prstGeom prst="rect">
            <a:avLst/>
          </a:prstGeom>
        </p:spPr>
      </p:pic>
      <p:sp>
        <p:nvSpPr>
          <p:cNvPr id="6" name="Espace réservé du numéro de diapositive 3">
            <a:extLst>
              <a:ext uri="{FF2B5EF4-FFF2-40B4-BE49-F238E27FC236}">
                <a16:creationId xmlns:a16="http://schemas.microsoft.com/office/drawing/2014/main" id="{9F00BE09-D84D-010A-CE86-7493E0CADBE5}"/>
              </a:ext>
            </a:extLst>
          </p:cNvPr>
          <p:cNvSpPr>
            <a:spLocks noGrp="1"/>
          </p:cNvSpPr>
          <p:nvPr>
            <p:ph type="sldNum" sz="quarter" idx="12"/>
          </p:nvPr>
        </p:nvSpPr>
        <p:spPr>
          <a:xfrm>
            <a:off x="9015336" y="6389313"/>
            <a:ext cx="2819399" cy="345796"/>
          </a:xfrm>
        </p:spPr>
        <p:txBody>
          <a:bodyPr/>
          <a:lstStyle/>
          <a:p>
            <a:r>
              <a:rPr lang="en-US" sz="2400" dirty="0"/>
              <a:t>7</a:t>
            </a:r>
          </a:p>
        </p:txBody>
      </p:sp>
    </p:spTree>
    <p:extLst>
      <p:ext uri="{BB962C8B-B14F-4D97-AF65-F5344CB8AC3E}">
        <p14:creationId xmlns:p14="http://schemas.microsoft.com/office/powerpoint/2010/main" val="429078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2D91B5-3AD3-29D8-C3AF-91BEB2EBB71A}"/>
              </a:ext>
            </a:extLst>
          </p:cNvPr>
          <p:cNvSpPr>
            <a:spLocks noGrp="1"/>
          </p:cNvSpPr>
          <p:nvPr>
            <p:ph type="title"/>
          </p:nvPr>
        </p:nvSpPr>
        <p:spPr>
          <a:xfrm>
            <a:off x="929390" y="0"/>
            <a:ext cx="10957810" cy="6857999"/>
          </a:xfrm>
        </p:spPr>
        <p:txBody>
          <a:bodyPr/>
          <a:lstStyle/>
          <a:p>
            <a:br>
              <a:rPr lang="fr-FR" dirty="0"/>
            </a:br>
            <a:endParaRPr lang="fr-FR" dirty="0"/>
          </a:p>
        </p:txBody>
      </p:sp>
      <p:graphicFrame>
        <p:nvGraphicFramePr>
          <p:cNvPr id="4" name="Diagramme 3">
            <a:extLst>
              <a:ext uri="{FF2B5EF4-FFF2-40B4-BE49-F238E27FC236}">
                <a16:creationId xmlns:a16="http://schemas.microsoft.com/office/drawing/2014/main" id="{809D923C-1908-30E4-3DB9-E4F91B5EB4A0}"/>
              </a:ext>
            </a:extLst>
          </p:cNvPr>
          <p:cNvGraphicFramePr/>
          <p:nvPr>
            <p:extLst>
              <p:ext uri="{D42A27DB-BD31-4B8C-83A1-F6EECF244321}">
                <p14:modId xmlns:p14="http://schemas.microsoft.com/office/powerpoint/2010/main" val="4260153777"/>
              </p:ext>
            </p:extLst>
          </p:nvPr>
        </p:nvGraphicFramePr>
        <p:xfrm>
          <a:off x="1721755" y="1866275"/>
          <a:ext cx="9820670" cy="4644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76E4F36E-612F-3289-7768-0928B82FF236}"/>
              </a:ext>
            </a:extLst>
          </p:cNvPr>
          <p:cNvPicPr>
            <a:picLocks noChangeAspect="1"/>
          </p:cNvPicPr>
          <p:nvPr/>
        </p:nvPicPr>
        <p:blipFill>
          <a:blip r:embed="rId8"/>
          <a:stretch>
            <a:fillRect/>
          </a:stretch>
        </p:blipFill>
        <p:spPr>
          <a:xfrm>
            <a:off x="8361513" y="82446"/>
            <a:ext cx="3075982" cy="1783829"/>
          </a:xfrm>
          <a:prstGeom prst="rect">
            <a:avLst/>
          </a:prstGeom>
        </p:spPr>
      </p:pic>
      <p:sp>
        <p:nvSpPr>
          <p:cNvPr id="6" name="Espace réservé du numéro de diapositive 3">
            <a:extLst>
              <a:ext uri="{FF2B5EF4-FFF2-40B4-BE49-F238E27FC236}">
                <a16:creationId xmlns:a16="http://schemas.microsoft.com/office/drawing/2014/main" id="{BB40AAE1-AB1F-E2CC-F9E0-723A1295B80D}"/>
              </a:ext>
            </a:extLst>
          </p:cNvPr>
          <p:cNvSpPr>
            <a:spLocks noGrp="1"/>
          </p:cNvSpPr>
          <p:nvPr>
            <p:ph type="sldNum" sz="quarter" idx="12"/>
          </p:nvPr>
        </p:nvSpPr>
        <p:spPr>
          <a:xfrm>
            <a:off x="8895413" y="6429758"/>
            <a:ext cx="2819399" cy="345796"/>
          </a:xfrm>
        </p:spPr>
        <p:txBody>
          <a:bodyPr/>
          <a:lstStyle/>
          <a:p>
            <a:r>
              <a:rPr lang="en-US" sz="2400" dirty="0"/>
              <a:t>8</a:t>
            </a:r>
          </a:p>
        </p:txBody>
      </p:sp>
    </p:spTree>
    <p:extLst>
      <p:ext uri="{BB962C8B-B14F-4D97-AF65-F5344CB8AC3E}">
        <p14:creationId xmlns:p14="http://schemas.microsoft.com/office/powerpoint/2010/main" val="532838224"/>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TM10001106[[fn=Badge]]</Template>
  <TotalTime>0</TotalTime>
  <Words>3485</Words>
  <Application>Microsoft Office PowerPoint</Application>
  <PresentationFormat>Grand écran</PresentationFormat>
  <Paragraphs>493</Paragraphs>
  <Slides>34</Slides>
  <Notes>33</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34</vt:i4>
      </vt:variant>
    </vt:vector>
  </HeadingPairs>
  <TitlesOfParts>
    <vt:vector size="44" baseType="lpstr">
      <vt:lpstr>Yu Gothic</vt:lpstr>
      <vt:lpstr>Arial</vt:lpstr>
      <vt:lpstr>Calibri</vt:lpstr>
      <vt:lpstr>Century Gothic</vt:lpstr>
      <vt:lpstr>Gill Sans MT</vt:lpstr>
      <vt:lpstr>Impact</vt:lpstr>
      <vt:lpstr>Times New Roman</vt:lpstr>
      <vt:lpstr>Wingdings</vt:lpstr>
      <vt:lpstr>Wingdings 3</vt:lpstr>
      <vt:lpstr>Badge</vt:lpstr>
      <vt:lpstr>REALISEZ UN DASHBOARD ET ASSUREZ UNE VEILLE TECHNIQUE     </vt:lpstr>
      <vt:lpstr>    SOMMAIRE</vt:lpstr>
      <vt:lpstr>Présentation PowerPoint</vt:lpstr>
      <vt:lpstr>Problématique et Contexte du Projet 7</vt:lpstr>
      <vt:lpstr>Présentation PowerPoint</vt:lpstr>
      <vt:lpstr>Présentation des outils du dashboard</vt:lpstr>
      <vt:lpstr>Deploiement de l’API dans le cloud</vt:lpstr>
      <vt:lpstr>Interface utilisateur de l'application</vt:lpstr>
      <vt:lpstr> </vt:lpstr>
      <vt:lpstr>Problématique et Contexte du Projet 6</vt:lpstr>
      <vt:lpstr> PRESENTATION DES DONNEES</vt:lpstr>
      <vt:lpstr>METHODES DE Vectorisation du texte</vt:lpstr>
      <vt:lpstr> Prétraitement des données</vt:lpstr>
      <vt:lpstr>Méthode Bag of Words (BoW) &amp; WordCloud (1)</vt:lpstr>
      <vt:lpstr>Méthode Bag of Words (BoW) &amp; WordCloud (2) </vt:lpstr>
      <vt:lpstr>Méthode Bag of Words (BoW) &amp; WordCloud (3)</vt:lpstr>
      <vt:lpstr>Méthode TF-IDF (1) </vt:lpstr>
      <vt:lpstr>Méthode TF-IDF (2) </vt:lpstr>
      <vt:lpstr>Méthode TF-IDF (3) </vt:lpstr>
      <vt:lpstr>Méthode Word2Vec (1)</vt:lpstr>
      <vt:lpstr>Méthode Word2Vec (2)</vt:lpstr>
      <vt:lpstr>Méthode BERT (1)</vt:lpstr>
      <vt:lpstr>Méthode BERT (2)</vt:lpstr>
      <vt:lpstr>Méthode USE (1)</vt:lpstr>
      <vt:lpstr>Méthode USE (2)</vt:lpstr>
      <vt:lpstr>Bert vs DeBERTa</vt:lpstr>
      <vt:lpstr>Résultats DeBERTa-base</vt:lpstr>
      <vt:lpstr>Résultats DeBERTa-large</vt:lpstr>
      <vt:lpstr>Analyse des resultats</vt:lpstr>
      <vt:lpstr> Interprétabilité (SHAP / LIME)</vt:lpstr>
      <vt:lpstr>Présentation PowerPoint</vt:lpstr>
      <vt:lpstr>Conclusion </vt:lpstr>
      <vt:lpstr>Bibliographie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MATY KANE</dc:creator>
  <cp:lastModifiedBy>MATY KANE</cp:lastModifiedBy>
  <cp:revision>16</cp:revision>
  <dcterms:created xsi:type="dcterms:W3CDTF">2025-04-14T14:50:11Z</dcterms:created>
  <dcterms:modified xsi:type="dcterms:W3CDTF">2025-06-15T23:42:33Z</dcterms:modified>
</cp:coreProperties>
</file>